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3" r:id="rId6"/>
  </p:sldMasterIdLst>
  <p:notesMasterIdLst>
    <p:notesMasterId r:id="rId21"/>
  </p:notesMasterIdLst>
  <p:handoutMasterIdLst>
    <p:handoutMasterId r:id="rId22"/>
  </p:handoutMasterIdLst>
  <p:sldIdLst>
    <p:sldId id="707" r:id="rId7"/>
    <p:sldId id="312" r:id="rId8"/>
    <p:sldId id="404" r:id="rId9"/>
    <p:sldId id="2517" r:id="rId10"/>
    <p:sldId id="2519" r:id="rId11"/>
    <p:sldId id="402" r:id="rId12"/>
    <p:sldId id="1512" r:id="rId13"/>
    <p:sldId id="2512" r:id="rId14"/>
    <p:sldId id="421" r:id="rId15"/>
    <p:sldId id="1514" r:id="rId16"/>
    <p:sldId id="420" r:id="rId17"/>
    <p:sldId id="260" r:id="rId18"/>
    <p:sldId id="2516" r:id="rId19"/>
    <p:sldId id="2520"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C2714-E850-4A49-B0B7-96F448A257B5}" v="1" dt="2022-08-18T17:11:07.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66584" autoAdjust="0"/>
  </p:normalViewPr>
  <p:slideViewPr>
    <p:cSldViewPr snapToGrid="0">
      <p:cViewPr varScale="1">
        <p:scale>
          <a:sx n="59" d="100"/>
          <a:sy n="59" d="100"/>
        </p:scale>
        <p:origin x="930" y="42"/>
      </p:cViewPr>
      <p:guideLst/>
    </p:cSldViewPr>
  </p:slideViewPr>
  <p:notesTextViewPr>
    <p:cViewPr>
      <p:scale>
        <a:sx n="1" d="1"/>
        <a:sy n="1" d="1"/>
      </p:scale>
      <p:origin x="0" y="-126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MCMEEKIN" userId="b61f4a5d-fd42-4c33-956f-d69c04754c9e" providerId="ADAL" clId="{82BC2714-E850-4A49-B0B7-96F448A257B5}"/>
    <pc:docChg chg="modSld">
      <pc:chgData name="ROBERT MCMEEKIN" userId="b61f4a5d-fd42-4c33-956f-d69c04754c9e" providerId="ADAL" clId="{82BC2714-E850-4A49-B0B7-96F448A257B5}" dt="2022-08-18T16:31:53.706" v="3" actId="14100"/>
      <pc:docMkLst>
        <pc:docMk/>
      </pc:docMkLst>
      <pc:sldChg chg="modSp">
        <pc:chgData name="ROBERT MCMEEKIN" userId="b61f4a5d-fd42-4c33-956f-d69c04754c9e" providerId="ADAL" clId="{82BC2714-E850-4A49-B0B7-96F448A257B5}" dt="2022-08-18T16:31:53.706" v="3" actId="14100"/>
        <pc:sldMkLst>
          <pc:docMk/>
          <pc:sldMk cId="1194466550" sldId="707"/>
        </pc:sldMkLst>
        <pc:spChg chg="mod">
          <ac:chgData name="ROBERT MCMEEKIN" userId="b61f4a5d-fd42-4c33-956f-d69c04754c9e" providerId="ADAL" clId="{82BC2714-E850-4A49-B0B7-96F448A257B5}" dt="2022-08-18T16:31:53.706" v="3" actId="14100"/>
          <ac:spMkLst>
            <pc:docMk/>
            <pc:sldMk cId="1194466550" sldId="707"/>
            <ac:spMk id="5" creationId="{924920A5-9532-4442-B949-6DC041767EBF}"/>
          </ac:spMkLst>
        </pc:spChg>
      </pc:sldChg>
      <pc:sldChg chg="modSp">
        <pc:chgData name="ROBERT MCMEEKIN" userId="b61f4a5d-fd42-4c33-956f-d69c04754c9e" providerId="ADAL" clId="{82BC2714-E850-4A49-B0B7-96F448A257B5}" dt="2022-08-18T16:30:55.538" v="0" actId="255"/>
        <pc:sldMkLst>
          <pc:docMk/>
          <pc:sldMk cId="3970557843" sldId="2520"/>
        </pc:sldMkLst>
        <pc:spChg chg="mod">
          <ac:chgData name="ROBERT MCMEEKIN" userId="b61f4a5d-fd42-4c33-956f-d69c04754c9e" providerId="ADAL" clId="{82BC2714-E850-4A49-B0B7-96F448A257B5}" dt="2022-08-18T16:30:55.538" v="0" actId="255"/>
          <ac:spMkLst>
            <pc:docMk/>
            <pc:sldMk cId="3970557843" sldId="2520"/>
            <ac:spMk id="3" creationId="{FB5EAF67-3BDE-483D-86EF-A2024D7080D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D090FB-5FB0-4E87-8E4C-317BE8968A7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639E11-9D3F-46AD-A168-F6D1CA02B5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CE99B8B-30DD-4945-A9F8-3218B00C43F0}" type="datetimeFigureOut">
              <a:rPr lang="en-US" smtClean="0"/>
              <a:t>8/18/2022</a:t>
            </a:fld>
            <a:endParaRPr lang="en-US"/>
          </a:p>
        </p:txBody>
      </p:sp>
      <p:sp>
        <p:nvSpPr>
          <p:cNvPr id="4" name="Footer Placeholder 3">
            <a:extLst>
              <a:ext uri="{FF2B5EF4-FFF2-40B4-BE49-F238E27FC236}">
                <a16:creationId xmlns:a16="http://schemas.microsoft.com/office/drawing/2014/main" id="{1E1111AB-4908-4BFE-87B2-2294BDD458D4}"/>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9216E22-C282-42A2-947C-E9F146658C4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284D186-F66F-4366-BCC5-526E1CEDC430}" type="slidenum">
              <a:rPr lang="en-US" smtClean="0"/>
              <a:t>‹#›</a:t>
            </a:fld>
            <a:endParaRPr lang="en-US"/>
          </a:p>
        </p:txBody>
      </p:sp>
    </p:spTree>
    <p:extLst>
      <p:ext uri="{BB962C8B-B14F-4D97-AF65-F5344CB8AC3E}">
        <p14:creationId xmlns:p14="http://schemas.microsoft.com/office/powerpoint/2010/main" val="494659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1BDE2CFF-5705-4A45-A1A6-281E797F395C}" type="datetimeFigureOut">
              <a:rPr lang="en-US" smtClean="0"/>
              <a:t>8/18/2022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5EC382C8-FEB6-46D5-A6D0-40CBFF668A78}" type="slidenum">
              <a:rPr lang="en-US" smtClean="0"/>
              <a:t>‹#›</a:t>
            </a:fld>
            <a:endParaRPr lang="en-US"/>
          </a:p>
        </p:txBody>
      </p:sp>
    </p:spTree>
    <p:extLst>
      <p:ext uri="{BB962C8B-B14F-4D97-AF65-F5344CB8AC3E}">
        <p14:creationId xmlns:p14="http://schemas.microsoft.com/office/powerpoint/2010/main" val="25450660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eoc.gov/charlotte-burrows-chair" TargetMode="External"/><Relationship Id="rId7" Type="http://schemas.openxmlformats.org/officeDocument/2006/relationships/hyperlink" Target="https://www.eeoc.gov/andrea-r-lucas-commissioner"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eeoc.gov/keith-e-sonderling-commissioner" TargetMode="External"/><Relationship Id="rId5" Type="http://schemas.openxmlformats.org/officeDocument/2006/relationships/hyperlink" Target="https://www.eeoc.gov/janet-dhillon-commissioner" TargetMode="External"/><Relationship Id="rId4" Type="http://schemas.openxmlformats.org/officeDocument/2006/relationships/hyperlink" Target="https://www.eeoc.gov/jocelyn-samuels-vice-chai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6692F-DA31-4CE9-8A8B-C081A559EE41}" type="slidenum">
              <a:rPr lang="en-US" smtClean="0"/>
              <a:t>1</a:t>
            </a:fld>
            <a:endParaRPr lang="en-US"/>
          </a:p>
        </p:txBody>
      </p:sp>
    </p:spTree>
    <p:extLst>
      <p:ext uri="{BB962C8B-B14F-4D97-AF65-F5344CB8AC3E}">
        <p14:creationId xmlns:p14="http://schemas.microsoft.com/office/powerpoint/2010/main" val="211790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2D646-F4A7-479A-8EC1-EC5DC5F557F3}" type="slidenum">
              <a:rPr lang="en-US" smtClean="0"/>
              <a:t>12</a:t>
            </a:fld>
            <a:endParaRPr lang="en-US"/>
          </a:p>
        </p:txBody>
      </p:sp>
    </p:spTree>
    <p:extLst>
      <p:ext uri="{BB962C8B-B14F-4D97-AF65-F5344CB8AC3E}">
        <p14:creationId xmlns:p14="http://schemas.microsoft.com/office/powerpoint/2010/main" val="2073325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AIKEN, S.C. – Wal-Mart Stores East, LP violated federal law when its Aiken, South Carolina retail store failed to provide reasonable accommodation to a part-time sales associate and then placed him on indefinite unpaid leave, the U.S. Equal Employment Opportunity Commission (EEOC) charged in a lawsuit. shortly after hiring after Luis </a:t>
            </a:r>
            <a:r>
              <a:rPr lang="en-US" sz="1200" b="0" i="0" kern="1200" dirty="0" err="1">
                <a:solidFill>
                  <a:schemeClr val="tx1"/>
                </a:solidFill>
                <a:effectLst/>
                <a:latin typeface="+mn-lt"/>
                <a:ea typeface="+mn-ea"/>
                <a:cs typeface="+mn-cs"/>
              </a:rPr>
              <a:t>Quiñones</a:t>
            </a:r>
            <a:r>
              <a:rPr lang="en-US" sz="1200" b="0" i="0" kern="1200" dirty="0">
                <a:solidFill>
                  <a:schemeClr val="tx1"/>
                </a:solidFill>
                <a:effectLst/>
                <a:latin typeface="+mn-lt"/>
                <a:ea typeface="+mn-ea"/>
                <a:cs typeface="+mn-cs"/>
              </a:rPr>
              <a:t>, who has a disability, Walmart accommodated </a:t>
            </a:r>
            <a:r>
              <a:rPr lang="en-US" sz="1200" b="0" i="0" kern="1200" dirty="0" err="1">
                <a:solidFill>
                  <a:schemeClr val="tx1"/>
                </a:solidFill>
                <a:effectLst/>
                <a:latin typeface="+mn-lt"/>
                <a:ea typeface="+mn-ea"/>
                <a:cs typeface="+mn-cs"/>
              </a:rPr>
              <a:t>Quiñones</a:t>
            </a:r>
            <a:r>
              <a:rPr lang="en-US" sz="1200" b="0" i="0" kern="1200" dirty="0">
                <a:solidFill>
                  <a:schemeClr val="tx1"/>
                </a:solidFill>
                <a:effectLst/>
                <a:latin typeface="+mn-lt"/>
                <a:ea typeface="+mn-ea"/>
                <a:cs typeface="+mn-cs"/>
              </a:rPr>
              <a:t> by permitting him to use one of the store’s electric carts to perform his job duties, which included stocking shelves. Approximately seven months later, and several months after </a:t>
            </a:r>
            <a:r>
              <a:rPr lang="en-US" sz="1200" b="0" i="0" kern="1200" dirty="0" err="1">
                <a:solidFill>
                  <a:schemeClr val="tx1"/>
                </a:solidFill>
                <a:effectLst/>
                <a:latin typeface="+mn-lt"/>
                <a:ea typeface="+mn-ea"/>
                <a:cs typeface="+mn-cs"/>
              </a:rPr>
              <a:t>Quiñones</a:t>
            </a:r>
            <a:r>
              <a:rPr lang="en-US" sz="1200" b="0" i="0" kern="1200" dirty="0">
                <a:solidFill>
                  <a:schemeClr val="tx1"/>
                </a:solidFill>
                <a:effectLst/>
                <a:latin typeface="+mn-lt"/>
                <a:ea typeface="+mn-ea"/>
                <a:cs typeface="+mn-cs"/>
              </a:rPr>
              <a:t> had completed his probationary period with the use of the store’s electric cart, a new manager told </a:t>
            </a:r>
            <a:r>
              <a:rPr lang="en-US" sz="1200" b="0" i="0" kern="1200" dirty="0" err="1">
                <a:solidFill>
                  <a:schemeClr val="tx1"/>
                </a:solidFill>
                <a:effectLst/>
                <a:latin typeface="+mn-lt"/>
                <a:ea typeface="+mn-ea"/>
                <a:cs typeface="+mn-cs"/>
              </a:rPr>
              <a:t>Quiñones</a:t>
            </a:r>
            <a:r>
              <a:rPr lang="en-US" sz="1200" b="0" i="0" kern="1200" dirty="0">
                <a:solidFill>
                  <a:schemeClr val="tx1"/>
                </a:solidFill>
                <a:effectLst/>
                <a:latin typeface="+mn-lt"/>
                <a:ea typeface="+mn-ea"/>
                <a:cs typeface="+mn-cs"/>
              </a:rPr>
              <a:t> he was no longer able to use the cart and sent him home without pay.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ALBUQUERQUE, N.M. – Four national companies that jointly built and maintained oil &amp; gas pipelines in New Mexico and Texas will pay $1,750,000 and provide other relief to settle a systemic race, national origin and sexual harassment and retaliation lawsuit brought by the U.S. Equal Employment Opportunity Commission (EEOC), the federal agency announced. EEOC’s suit, Plains Pipeline, L.P., Plains All American GP, LLC, Plains Marketing, L.P. and Copperhead Pipeline and Construction, Inc., operating as joint employers of six original complainants and ten additional male oil pipeline workers in southeastern New Mexico – part of the Permian Basin region – subjected the men to harassment based on </a:t>
            </a:r>
            <a:r>
              <a:rPr lang="en-US" sz="1200" b="0" i="0" u="none" strike="noStrike" kern="1200" dirty="0">
                <a:solidFill>
                  <a:schemeClr val="tx1"/>
                </a:solidFill>
                <a:effectLst/>
                <a:latin typeface="+mn-lt"/>
                <a:ea typeface="+mn-ea"/>
                <a:cs typeface="+mn-cs"/>
              </a:rPr>
              <a:t>race (African American), national origin (Native American, Hispanic, and Mexican), and/or sex</a:t>
            </a:r>
            <a:r>
              <a:rPr lang="en-US" sz="1200" b="0" i="0" kern="1200" dirty="0">
                <a:solidFill>
                  <a:schemeClr val="tx1"/>
                </a:solidFill>
                <a:effectLst/>
                <a:latin typeface="+mn-lt"/>
                <a:ea typeface="+mn-ea"/>
                <a:cs typeface="+mn-cs"/>
              </a:rPr>
              <a:t> (male). The EEOC further alleged that the companies then retaliated against them by firing them for complaining about the harassment or associ­ating with coworkers who complained about the harassment.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CAT Equipment Dealer Assigned Black Technician Menial Duties Because of His Race, Federal Agency Charged</a:t>
            </a:r>
          </a:p>
          <a:p>
            <a:r>
              <a:rPr lang="en-US" sz="1200" b="0" i="0" kern="1200" dirty="0">
                <a:solidFill>
                  <a:schemeClr val="tx1"/>
                </a:solidFill>
                <a:effectLst/>
                <a:latin typeface="+mn-lt"/>
                <a:ea typeface="+mn-ea"/>
                <a:cs typeface="+mn-cs"/>
              </a:rPr>
              <a:t>AUGUSTINE, Fla. – Ring Power Corporation, North and Central Florida's CAT-brand heavy equipment dealer, has agreed to pay $65,000 and furnish comprehensive injunctive relief to settle a race discrimination lawsuit filed by the U.S. Equal Employment Opportunity Commission (EEOC), the federal agency announced.  </a:t>
            </a:r>
          </a:p>
          <a:p>
            <a:r>
              <a:rPr lang="en-US" sz="1200" b="0" i="0" kern="1200" dirty="0">
                <a:solidFill>
                  <a:schemeClr val="tx1"/>
                </a:solidFill>
                <a:effectLst/>
                <a:latin typeface="+mn-lt"/>
                <a:ea typeface="+mn-ea"/>
                <a:cs typeface="+mn-cs"/>
              </a:rPr>
              <a:t>Ring Power hired a Black former naval technician to work at its St. Augustine location. He was the only Black technician in his department. Throughout the emp­loyee’s tenure at Ring Power, his supervisor, who was white, made racist remarks about him, including referring to the employee using the “N-word” and stating that he was only good for cleaning. The same supervisor also argued for the Black technician’s termination. Ring Power refused to give the employee technical work assignments and assigned him more menial tasks than the other technicians in his department. Despite multiple complaints to managers and human resources personnel, no corrective action was taken, and the employee resigned.</a:t>
            </a:r>
          </a:p>
          <a:p>
            <a:endParaRPr lang="en-US" dirty="0"/>
          </a:p>
        </p:txBody>
      </p:sp>
      <p:sp>
        <p:nvSpPr>
          <p:cNvPr id="4" name="Slide Number Placeholder 3"/>
          <p:cNvSpPr>
            <a:spLocks noGrp="1"/>
          </p:cNvSpPr>
          <p:nvPr>
            <p:ph type="sldNum" sz="quarter" idx="5"/>
          </p:nvPr>
        </p:nvSpPr>
        <p:spPr/>
        <p:txBody>
          <a:bodyPr/>
          <a:lstStyle/>
          <a:p>
            <a:fld id="{5EC382C8-FEB6-46D5-A6D0-40CBFF668A78}" type="slidenum">
              <a:rPr lang="en-US" smtClean="0"/>
              <a:t>14</a:t>
            </a:fld>
            <a:endParaRPr lang="en-US"/>
          </a:p>
        </p:txBody>
      </p:sp>
    </p:spTree>
    <p:extLst>
      <p:ext uri="{BB962C8B-B14F-4D97-AF65-F5344CB8AC3E}">
        <p14:creationId xmlns:p14="http://schemas.microsoft.com/office/powerpoint/2010/main" val="251495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U.S. Equal Employment Opportunity Commission (EEOC) is a bipartisan Commission comprised of five presidentially appointed members, including the Chair, Vice Chair, and three Commissioners.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Charlotte A. Burrows was designated by President Biden as Chair of the EEOC on Jan. 20, 2021. </a:t>
            </a:r>
          </a:p>
          <a:p>
            <a:endParaRPr lang="en-US" sz="1200" b="0" i="0" kern="1200" dirty="0">
              <a:solidFill>
                <a:schemeClr val="tx1"/>
              </a:solidFill>
              <a:effectLst/>
              <a:latin typeface="+mn-lt"/>
              <a:ea typeface="+mn-ea"/>
              <a:cs typeface="+mn-cs"/>
            </a:endParaRPr>
          </a:p>
          <a:p>
            <a:r>
              <a:rPr lang="es-MX" sz="1200" b="1" i="0" kern="1200" dirty="0" err="1">
                <a:solidFill>
                  <a:schemeClr val="tx1"/>
                </a:solidFill>
                <a:effectLst/>
                <a:latin typeface="+mn-lt"/>
                <a:ea typeface="+mn-ea"/>
                <a:cs typeface="+mn-cs"/>
              </a:rPr>
              <a:t>The</a:t>
            </a:r>
            <a:r>
              <a:rPr lang="es-MX" sz="1200" b="1" i="0" kern="1200" dirty="0">
                <a:solidFill>
                  <a:schemeClr val="tx1"/>
                </a:solidFill>
                <a:effectLst/>
                <a:latin typeface="+mn-lt"/>
                <a:ea typeface="+mn-ea"/>
                <a:cs typeface="+mn-cs"/>
              </a:rPr>
              <a:t> </a:t>
            </a:r>
            <a:r>
              <a:rPr lang="es-MX" sz="1200" b="1" i="0" kern="1200" dirty="0" err="1">
                <a:solidFill>
                  <a:schemeClr val="tx1"/>
                </a:solidFill>
                <a:effectLst/>
                <a:latin typeface="+mn-lt"/>
                <a:ea typeface="+mn-ea"/>
                <a:cs typeface="+mn-cs"/>
              </a:rPr>
              <a:t>Commission</a:t>
            </a:r>
            <a:endParaRPr lang="es-MX" sz="1200" b="0" i="0" kern="1200" dirty="0">
              <a:solidFill>
                <a:schemeClr val="tx1"/>
              </a:solidFill>
              <a:effectLst/>
              <a:latin typeface="+mn-lt"/>
              <a:ea typeface="+mn-ea"/>
              <a:cs typeface="+mn-cs"/>
            </a:endParaRPr>
          </a:p>
          <a:p>
            <a:r>
              <a:rPr lang="es-MX" sz="1200" b="0" i="0" u="sng" kern="1200" dirty="0">
                <a:solidFill>
                  <a:schemeClr val="tx1"/>
                </a:solidFill>
                <a:effectLst/>
                <a:latin typeface="+mn-lt"/>
                <a:ea typeface="+mn-ea"/>
                <a:cs typeface="+mn-cs"/>
                <a:hlinkClick r:id="rId3" tooltip="Charlotte A. Burrows, Chair"/>
              </a:rPr>
              <a:t>Charlotte A. </a:t>
            </a:r>
            <a:r>
              <a:rPr lang="es-MX" sz="1200" b="0" i="0" u="sng" kern="1200" dirty="0" err="1">
                <a:solidFill>
                  <a:schemeClr val="tx1"/>
                </a:solidFill>
                <a:effectLst/>
                <a:latin typeface="+mn-lt"/>
                <a:ea typeface="+mn-ea"/>
                <a:cs typeface="+mn-cs"/>
                <a:hlinkClick r:id="rId3" tooltip="Charlotte A. Burrows, Chair"/>
              </a:rPr>
              <a:t>Burrows</a:t>
            </a:r>
            <a:r>
              <a:rPr lang="es-MX" sz="1200" b="0" i="0" u="sng" kern="1200" dirty="0">
                <a:solidFill>
                  <a:schemeClr val="tx1"/>
                </a:solidFill>
                <a:effectLst/>
                <a:latin typeface="+mn-lt"/>
                <a:ea typeface="+mn-ea"/>
                <a:cs typeface="+mn-cs"/>
                <a:hlinkClick r:id="rId3" tooltip="Charlotte A. Burrows, Chair"/>
              </a:rPr>
              <a:t>, </a:t>
            </a:r>
            <a:r>
              <a:rPr lang="es-MX" sz="1200" b="0" i="0" u="sng" kern="1200" dirty="0" err="1">
                <a:solidFill>
                  <a:schemeClr val="tx1"/>
                </a:solidFill>
                <a:effectLst/>
                <a:latin typeface="+mn-lt"/>
                <a:ea typeface="+mn-ea"/>
                <a:cs typeface="+mn-cs"/>
                <a:hlinkClick r:id="rId3" tooltip="Charlotte A. Burrows, Chair"/>
              </a:rPr>
              <a:t>Chair</a:t>
            </a:r>
            <a:endParaRPr lang="es-MX" sz="1200" b="0" i="0" kern="1200" dirty="0">
              <a:solidFill>
                <a:schemeClr val="tx1"/>
              </a:solidFill>
              <a:effectLst/>
              <a:latin typeface="+mn-lt"/>
              <a:ea typeface="+mn-ea"/>
              <a:cs typeface="+mn-cs"/>
            </a:endParaRPr>
          </a:p>
          <a:p>
            <a:r>
              <a:rPr lang="es-MX" sz="1200" b="0" i="0" u="sng" kern="1200" dirty="0">
                <a:solidFill>
                  <a:schemeClr val="tx1"/>
                </a:solidFill>
                <a:effectLst/>
                <a:latin typeface="+mn-lt"/>
                <a:ea typeface="+mn-ea"/>
                <a:cs typeface="+mn-cs"/>
                <a:hlinkClick r:id="rId4" tooltip="Jocelyn Samuels, Vice Chair"/>
              </a:rPr>
              <a:t>Jocelyn </a:t>
            </a:r>
            <a:r>
              <a:rPr lang="es-MX" sz="1200" b="0" i="0" u="sng" kern="1200" dirty="0" err="1">
                <a:solidFill>
                  <a:schemeClr val="tx1"/>
                </a:solidFill>
                <a:effectLst/>
                <a:latin typeface="+mn-lt"/>
                <a:ea typeface="+mn-ea"/>
                <a:cs typeface="+mn-cs"/>
                <a:hlinkClick r:id="rId4" tooltip="Jocelyn Samuels, Vice Chair"/>
              </a:rPr>
              <a:t>Samuels</a:t>
            </a:r>
            <a:r>
              <a:rPr lang="es-MX" sz="1200" b="0" i="0" u="sng" kern="1200" dirty="0">
                <a:solidFill>
                  <a:schemeClr val="tx1"/>
                </a:solidFill>
                <a:effectLst/>
                <a:latin typeface="+mn-lt"/>
                <a:ea typeface="+mn-ea"/>
                <a:cs typeface="+mn-cs"/>
                <a:hlinkClick r:id="rId4" tooltip="Jocelyn Samuels, Vice Chair"/>
              </a:rPr>
              <a:t>, Vice </a:t>
            </a:r>
            <a:r>
              <a:rPr lang="es-MX" sz="1200" b="0" i="0" u="sng" kern="1200" dirty="0" err="1">
                <a:solidFill>
                  <a:schemeClr val="tx1"/>
                </a:solidFill>
                <a:effectLst/>
                <a:latin typeface="+mn-lt"/>
                <a:ea typeface="+mn-ea"/>
                <a:cs typeface="+mn-cs"/>
                <a:hlinkClick r:id="rId4" tooltip="Jocelyn Samuels, Vice Chair"/>
              </a:rPr>
              <a:t>Chair</a:t>
            </a:r>
            <a:endParaRPr lang="es-MX" sz="1200" b="0" i="0" kern="1200" dirty="0">
              <a:solidFill>
                <a:schemeClr val="tx1"/>
              </a:solidFill>
              <a:effectLst/>
              <a:latin typeface="+mn-lt"/>
              <a:ea typeface="+mn-ea"/>
              <a:cs typeface="+mn-cs"/>
            </a:endParaRPr>
          </a:p>
          <a:p>
            <a:r>
              <a:rPr lang="es-MX" sz="1200" b="0" i="0" u="sng" kern="1200" dirty="0">
                <a:solidFill>
                  <a:schemeClr val="tx1"/>
                </a:solidFill>
                <a:effectLst/>
                <a:latin typeface="+mn-lt"/>
                <a:ea typeface="+mn-ea"/>
                <a:cs typeface="+mn-cs"/>
                <a:hlinkClick r:id="rId5" tooltip=" Janet Dhillon, Commissioner"/>
              </a:rPr>
              <a:t>Janet Dhillon, </a:t>
            </a:r>
            <a:r>
              <a:rPr lang="es-MX" sz="1200" b="0" i="0" u="sng" kern="1200" dirty="0" err="1">
                <a:solidFill>
                  <a:schemeClr val="tx1"/>
                </a:solidFill>
                <a:effectLst/>
                <a:latin typeface="+mn-lt"/>
                <a:ea typeface="+mn-ea"/>
                <a:cs typeface="+mn-cs"/>
                <a:hlinkClick r:id="rId5" tooltip=" Janet Dhillon, Commissioner"/>
              </a:rPr>
              <a:t>Commissioner</a:t>
            </a:r>
            <a:endParaRPr lang="es-MX" sz="1200" b="0" i="0" kern="1200" dirty="0">
              <a:solidFill>
                <a:schemeClr val="tx1"/>
              </a:solidFill>
              <a:effectLst/>
              <a:latin typeface="+mn-lt"/>
              <a:ea typeface="+mn-ea"/>
              <a:cs typeface="+mn-cs"/>
            </a:endParaRPr>
          </a:p>
          <a:p>
            <a:r>
              <a:rPr lang="es-MX" sz="1200" b="0" i="0" u="sng" kern="1200" dirty="0">
                <a:solidFill>
                  <a:schemeClr val="tx1"/>
                </a:solidFill>
                <a:effectLst/>
                <a:latin typeface="+mn-lt"/>
                <a:ea typeface="+mn-ea"/>
                <a:cs typeface="+mn-cs"/>
                <a:hlinkClick r:id="rId6" tooltip="Keith E. Sonderling, Commissioner"/>
              </a:rPr>
              <a:t>Keith E. </a:t>
            </a:r>
            <a:r>
              <a:rPr lang="es-MX" sz="1200" b="0" i="0" u="sng" kern="1200" dirty="0" err="1">
                <a:solidFill>
                  <a:schemeClr val="tx1"/>
                </a:solidFill>
                <a:effectLst/>
                <a:latin typeface="+mn-lt"/>
                <a:ea typeface="+mn-ea"/>
                <a:cs typeface="+mn-cs"/>
                <a:hlinkClick r:id="rId6" tooltip="Keith E. Sonderling, Commissioner"/>
              </a:rPr>
              <a:t>Sonderling</a:t>
            </a:r>
            <a:r>
              <a:rPr lang="es-MX" sz="1200" b="0" i="0" u="sng" kern="1200" dirty="0">
                <a:solidFill>
                  <a:schemeClr val="tx1"/>
                </a:solidFill>
                <a:effectLst/>
                <a:latin typeface="+mn-lt"/>
                <a:ea typeface="+mn-ea"/>
                <a:cs typeface="+mn-cs"/>
                <a:hlinkClick r:id="rId6" tooltip="Keith E. Sonderling, Commissioner"/>
              </a:rPr>
              <a:t>, </a:t>
            </a:r>
            <a:r>
              <a:rPr lang="es-MX" sz="1200" b="0" i="0" u="sng" kern="1200" dirty="0" err="1">
                <a:solidFill>
                  <a:schemeClr val="tx1"/>
                </a:solidFill>
                <a:effectLst/>
                <a:latin typeface="+mn-lt"/>
                <a:ea typeface="+mn-ea"/>
                <a:cs typeface="+mn-cs"/>
                <a:hlinkClick r:id="rId6" tooltip="Keith E. Sonderling, Commissioner"/>
              </a:rPr>
              <a:t>Commissioner</a:t>
            </a:r>
            <a:endParaRPr lang="es-MX" sz="1200" b="0" i="0" kern="1200" dirty="0">
              <a:solidFill>
                <a:schemeClr val="tx1"/>
              </a:solidFill>
              <a:effectLst/>
              <a:latin typeface="+mn-lt"/>
              <a:ea typeface="+mn-ea"/>
              <a:cs typeface="+mn-cs"/>
            </a:endParaRPr>
          </a:p>
          <a:p>
            <a:r>
              <a:rPr lang="es-MX" sz="1200" b="0" i="0" u="sng" kern="1200" dirty="0">
                <a:solidFill>
                  <a:schemeClr val="tx1"/>
                </a:solidFill>
                <a:effectLst/>
                <a:latin typeface="+mn-lt"/>
                <a:ea typeface="+mn-ea"/>
                <a:cs typeface="+mn-cs"/>
                <a:hlinkClick r:id="rId7" tooltip="Andrea R. Lucas, Commissioner"/>
              </a:rPr>
              <a:t>Andrea R. Lucas, </a:t>
            </a:r>
            <a:r>
              <a:rPr lang="es-MX" sz="1200" b="0" i="0" u="sng" kern="1200" dirty="0" err="1">
                <a:solidFill>
                  <a:schemeClr val="tx1"/>
                </a:solidFill>
                <a:effectLst/>
                <a:latin typeface="+mn-lt"/>
                <a:ea typeface="+mn-ea"/>
                <a:cs typeface="+mn-cs"/>
                <a:hlinkClick r:id="rId7" tooltip="Andrea R. Lucas, Commissioner"/>
              </a:rPr>
              <a:t>Commissioner</a:t>
            </a:r>
            <a:endParaRPr lang="es-MX"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8B75A92-F858-40B2-B705-4409883DD901}" type="slidenum">
              <a:rPr lang="en-US" smtClean="0"/>
              <a:t>2</a:t>
            </a:fld>
            <a:endParaRPr lang="en-US"/>
          </a:p>
        </p:txBody>
      </p:sp>
    </p:spTree>
    <p:extLst>
      <p:ext uri="{BB962C8B-B14F-4D97-AF65-F5344CB8AC3E}">
        <p14:creationId xmlns:p14="http://schemas.microsoft.com/office/powerpoint/2010/main" val="320138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look forward to engaging a broad array of employers, federal contractors, worker and civil rights organizations, social scientists, and others working to develop innovative recruiting and hiring initiatives.</a:t>
            </a:r>
          </a:p>
          <a:p>
            <a:endParaRPr lang="en-US" dirty="0"/>
          </a:p>
          <a:p>
            <a:r>
              <a:rPr lang="en-US" sz="1200" dirty="0"/>
              <a:t>Round Table discussions are still taking place </a:t>
            </a:r>
          </a:p>
          <a:p>
            <a:endParaRPr lang="en-US" dirty="0"/>
          </a:p>
        </p:txBody>
      </p:sp>
      <p:sp>
        <p:nvSpPr>
          <p:cNvPr id="4" name="Slide Number Placeholder 3"/>
          <p:cNvSpPr>
            <a:spLocks noGrp="1"/>
          </p:cNvSpPr>
          <p:nvPr>
            <p:ph type="sldNum" sz="quarter" idx="5"/>
          </p:nvPr>
        </p:nvSpPr>
        <p:spPr/>
        <p:txBody>
          <a:bodyPr/>
          <a:lstStyle/>
          <a:p>
            <a:fld id="{5EC382C8-FEB6-46D5-A6D0-40CBFF668A78}" type="slidenum">
              <a:rPr lang="en-US" smtClean="0"/>
              <a:t>3</a:t>
            </a:fld>
            <a:endParaRPr lang="en-US"/>
          </a:p>
        </p:txBody>
      </p:sp>
    </p:spTree>
    <p:extLst>
      <p:ext uri="{BB962C8B-B14F-4D97-AF65-F5344CB8AC3E}">
        <p14:creationId xmlns:p14="http://schemas.microsoft.com/office/powerpoint/2010/main" val="78490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C382C8-FEB6-46D5-A6D0-40CBFF668A78}" type="slidenum">
              <a:rPr lang="en-US" smtClean="0"/>
              <a:t>5</a:t>
            </a:fld>
            <a:endParaRPr lang="en-US"/>
          </a:p>
        </p:txBody>
      </p:sp>
    </p:spTree>
    <p:extLst>
      <p:ext uri="{BB962C8B-B14F-4D97-AF65-F5344CB8AC3E}">
        <p14:creationId xmlns:p14="http://schemas.microsoft.com/office/powerpoint/2010/main" val="382036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to revisit your job advertisements and knowledge, skills and ability really needed to expand your diversity pool. </a:t>
            </a:r>
          </a:p>
        </p:txBody>
      </p:sp>
      <p:sp>
        <p:nvSpPr>
          <p:cNvPr id="4" name="Slide Number Placeholder 3"/>
          <p:cNvSpPr>
            <a:spLocks noGrp="1"/>
          </p:cNvSpPr>
          <p:nvPr>
            <p:ph type="sldNum" sz="quarter" idx="5"/>
          </p:nvPr>
        </p:nvSpPr>
        <p:spPr/>
        <p:txBody>
          <a:bodyPr/>
          <a:lstStyle/>
          <a:p>
            <a:fld id="{5EC382C8-FEB6-46D5-A6D0-40CBFF668A78}" type="slidenum">
              <a:rPr lang="en-US" smtClean="0"/>
              <a:t>7</a:t>
            </a:fld>
            <a:endParaRPr lang="en-US"/>
          </a:p>
        </p:txBody>
      </p:sp>
    </p:spTree>
    <p:extLst>
      <p:ext uri="{BB962C8B-B14F-4D97-AF65-F5344CB8AC3E}">
        <p14:creationId xmlns:p14="http://schemas.microsoft.com/office/powerpoint/2010/main" val="23133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C382C8-FEB6-46D5-A6D0-40CBFF668A78}" type="slidenum">
              <a:rPr lang="en-US" smtClean="0"/>
              <a:t>8</a:t>
            </a:fld>
            <a:endParaRPr lang="en-US"/>
          </a:p>
        </p:txBody>
      </p:sp>
    </p:spTree>
    <p:extLst>
      <p:ext uri="{BB962C8B-B14F-4D97-AF65-F5344CB8AC3E}">
        <p14:creationId xmlns:p14="http://schemas.microsoft.com/office/powerpoint/2010/main" val="381315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resource, ADA &amp; AI-Worker Tip Sheet.  Go to EEOC and use this link that I will provide to Angie.  </a:t>
            </a:r>
          </a:p>
        </p:txBody>
      </p:sp>
      <p:sp>
        <p:nvSpPr>
          <p:cNvPr id="4" name="Slide Number Placeholder 3"/>
          <p:cNvSpPr>
            <a:spLocks noGrp="1"/>
          </p:cNvSpPr>
          <p:nvPr>
            <p:ph type="sldNum" sz="quarter" idx="5"/>
          </p:nvPr>
        </p:nvSpPr>
        <p:spPr/>
        <p:txBody>
          <a:bodyPr/>
          <a:lstStyle/>
          <a:p>
            <a:fld id="{6D075F5D-DD47-4E32-B5A8-916C0CA2381B}" type="slidenum">
              <a:rPr lang="en-US" smtClean="0"/>
              <a:t>9</a:t>
            </a:fld>
            <a:endParaRPr lang="en-US"/>
          </a:p>
        </p:txBody>
      </p:sp>
    </p:spTree>
    <p:extLst>
      <p:ext uri="{BB962C8B-B14F-4D97-AF65-F5344CB8AC3E}">
        <p14:creationId xmlns:p14="http://schemas.microsoft.com/office/powerpoint/2010/main" val="2471128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C382C8-FEB6-46D5-A6D0-40CBFF668A78}" type="slidenum">
              <a:rPr lang="en-US" smtClean="0"/>
              <a:t>10</a:t>
            </a:fld>
            <a:endParaRPr lang="en-US"/>
          </a:p>
        </p:txBody>
      </p:sp>
    </p:spTree>
    <p:extLst>
      <p:ext uri="{BB962C8B-B14F-4D97-AF65-F5344CB8AC3E}">
        <p14:creationId xmlns:p14="http://schemas.microsoft.com/office/powerpoint/2010/main" val="1654406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A.6. offers employers possible factors to consider in making this assessment, including community transmission levels and types of contacts between employees and others in the workplace. This change is not meant to suggest that such testing is or is not warranted; rather, the revised Q&amp;A acknowledges that evolving pandemic circumstances will require an individualized assessment by employers to determine whether such testing is warranted consistent with the requirements of the ADA.</a:t>
            </a:r>
            <a:endParaRPr lang="en-US" dirty="0"/>
          </a:p>
        </p:txBody>
      </p:sp>
      <p:sp>
        <p:nvSpPr>
          <p:cNvPr id="4" name="Slide Number Placeholder 3"/>
          <p:cNvSpPr>
            <a:spLocks noGrp="1"/>
          </p:cNvSpPr>
          <p:nvPr>
            <p:ph type="sldNum" sz="quarter" idx="5"/>
          </p:nvPr>
        </p:nvSpPr>
        <p:spPr/>
        <p:txBody>
          <a:bodyPr/>
          <a:lstStyle/>
          <a:p>
            <a:fld id="{6D075F5D-DD47-4E32-B5A8-916C0CA2381B}" type="slidenum">
              <a:rPr lang="en-US" smtClean="0"/>
              <a:t>11</a:t>
            </a:fld>
            <a:endParaRPr lang="en-US"/>
          </a:p>
        </p:txBody>
      </p:sp>
    </p:spTree>
    <p:extLst>
      <p:ext uri="{BB962C8B-B14F-4D97-AF65-F5344CB8AC3E}">
        <p14:creationId xmlns:p14="http://schemas.microsoft.com/office/powerpoint/2010/main" val="357216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E31E-E254-44E7-A19F-C8A92AF038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523E89-A231-41F7-8B10-58F39932A4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147BB0-DD07-4F97-8AAC-6228C8FA8FAF}"/>
              </a:ext>
            </a:extLst>
          </p:cNvPr>
          <p:cNvSpPr>
            <a:spLocks noGrp="1"/>
          </p:cNvSpPr>
          <p:nvPr>
            <p:ph type="dt" sz="half" idx="10"/>
          </p:nvPr>
        </p:nvSpPr>
        <p:spPr/>
        <p:txBody>
          <a:bodyPr/>
          <a:lstStyle/>
          <a:p>
            <a:fld id="{68E4020C-79DB-4801-9347-4B184575AE91}" type="datetimeFigureOut">
              <a:rPr lang="en-US" smtClean="0"/>
              <a:t>8/18/2022</a:t>
            </a:fld>
            <a:endParaRPr lang="en-US"/>
          </a:p>
        </p:txBody>
      </p:sp>
      <p:sp>
        <p:nvSpPr>
          <p:cNvPr id="5" name="Footer Placeholder 4">
            <a:extLst>
              <a:ext uri="{FF2B5EF4-FFF2-40B4-BE49-F238E27FC236}">
                <a16:creationId xmlns:a16="http://schemas.microsoft.com/office/drawing/2014/main" id="{2FECECE3-552B-4268-B55E-19F00B39B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226C-046D-4EA0-BAB0-90E8DFE72E4D}"/>
              </a:ext>
            </a:extLst>
          </p:cNvPr>
          <p:cNvSpPr>
            <a:spLocks noGrp="1"/>
          </p:cNvSpPr>
          <p:nvPr>
            <p:ph type="sldNum" sz="quarter" idx="12"/>
          </p:nvPr>
        </p:nvSpPr>
        <p:spPr/>
        <p:txBody>
          <a:bodyPr/>
          <a:lstStyle/>
          <a:p>
            <a:fld id="{F3F58D09-2F4B-4560-9778-41D2E4CC90F6}" type="slidenum">
              <a:rPr lang="en-US" smtClean="0"/>
              <a:t>‹#›</a:t>
            </a:fld>
            <a:endParaRPr lang="en-US"/>
          </a:p>
        </p:txBody>
      </p:sp>
    </p:spTree>
    <p:extLst>
      <p:ext uri="{BB962C8B-B14F-4D97-AF65-F5344CB8AC3E}">
        <p14:creationId xmlns:p14="http://schemas.microsoft.com/office/powerpoint/2010/main" val="1491837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59E5-72A5-449F-AE25-71C62D42ED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A99778-1F08-4261-877C-08298FD5B6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E29B5-301A-4424-8CF2-4FC95322FCB0}"/>
              </a:ext>
            </a:extLst>
          </p:cNvPr>
          <p:cNvSpPr>
            <a:spLocks noGrp="1"/>
          </p:cNvSpPr>
          <p:nvPr>
            <p:ph type="dt" sz="half" idx="10"/>
          </p:nvPr>
        </p:nvSpPr>
        <p:spPr/>
        <p:txBody>
          <a:bodyPr/>
          <a:lstStyle/>
          <a:p>
            <a:fld id="{68E4020C-79DB-4801-9347-4B184575AE91}" type="datetimeFigureOut">
              <a:rPr lang="en-US" smtClean="0"/>
              <a:t>8/18/2022</a:t>
            </a:fld>
            <a:endParaRPr lang="en-US"/>
          </a:p>
        </p:txBody>
      </p:sp>
      <p:sp>
        <p:nvSpPr>
          <p:cNvPr id="5" name="Footer Placeholder 4">
            <a:extLst>
              <a:ext uri="{FF2B5EF4-FFF2-40B4-BE49-F238E27FC236}">
                <a16:creationId xmlns:a16="http://schemas.microsoft.com/office/drawing/2014/main" id="{80EC6277-BFAB-4143-9A92-A12E24D26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937DF-8FD6-4618-970F-EE3120514A8C}"/>
              </a:ext>
            </a:extLst>
          </p:cNvPr>
          <p:cNvSpPr>
            <a:spLocks noGrp="1"/>
          </p:cNvSpPr>
          <p:nvPr>
            <p:ph type="sldNum" sz="quarter" idx="12"/>
          </p:nvPr>
        </p:nvSpPr>
        <p:spPr/>
        <p:txBody>
          <a:bodyPr/>
          <a:lstStyle/>
          <a:p>
            <a:fld id="{F3F58D09-2F4B-4560-9778-41D2E4CC90F6}" type="slidenum">
              <a:rPr lang="en-US" smtClean="0"/>
              <a:t>‹#›</a:t>
            </a:fld>
            <a:endParaRPr lang="en-US"/>
          </a:p>
        </p:txBody>
      </p:sp>
    </p:spTree>
    <p:extLst>
      <p:ext uri="{BB962C8B-B14F-4D97-AF65-F5344CB8AC3E}">
        <p14:creationId xmlns:p14="http://schemas.microsoft.com/office/powerpoint/2010/main" val="2314750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C84063-C532-4B77-BFBA-D3D63A3560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D83CDB-7DDA-45C4-B14D-117DC67AA0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59967-6C72-4E2F-9BAA-E6584554CCA1}"/>
              </a:ext>
            </a:extLst>
          </p:cNvPr>
          <p:cNvSpPr>
            <a:spLocks noGrp="1"/>
          </p:cNvSpPr>
          <p:nvPr>
            <p:ph type="dt" sz="half" idx="10"/>
          </p:nvPr>
        </p:nvSpPr>
        <p:spPr/>
        <p:txBody>
          <a:bodyPr/>
          <a:lstStyle/>
          <a:p>
            <a:fld id="{68E4020C-79DB-4801-9347-4B184575AE91}" type="datetimeFigureOut">
              <a:rPr lang="en-US" smtClean="0"/>
              <a:t>8/18/2022</a:t>
            </a:fld>
            <a:endParaRPr lang="en-US"/>
          </a:p>
        </p:txBody>
      </p:sp>
      <p:sp>
        <p:nvSpPr>
          <p:cNvPr id="5" name="Footer Placeholder 4">
            <a:extLst>
              <a:ext uri="{FF2B5EF4-FFF2-40B4-BE49-F238E27FC236}">
                <a16:creationId xmlns:a16="http://schemas.microsoft.com/office/drawing/2014/main" id="{785D38CF-780F-4400-AE8F-7FD35D674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74604-B9D6-41AD-826B-284295E9A959}"/>
              </a:ext>
            </a:extLst>
          </p:cNvPr>
          <p:cNvSpPr>
            <a:spLocks noGrp="1"/>
          </p:cNvSpPr>
          <p:nvPr>
            <p:ph type="sldNum" sz="quarter" idx="12"/>
          </p:nvPr>
        </p:nvSpPr>
        <p:spPr/>
        <p:txBody>
          <a:bodyPr/>
          <a:lstStyle/>
          <a:p>
            <a:fld id="{F3F58D09-2F4B-4560-9778-41D2E4CC90F6}" type="slidenum">
              <a:rPr lang="en-US" smtClean="0"/>
              <a:t>‹#›</a:t>
            </a:fld>
            <a:endParaRPr lang="en-US"/>
          </a:p>
        </p:txBody>
      </p:sp>
    </p:spTree>
    <p:extLst>
      <p:ext uri="{BB962C8B-B14F-4D97-AF65-F5344CB8AC3E}">
        <p14:creationId xmlns:p14="http://schemas.microsoft.com/office/powerpoint/2010/main" val="4123237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99CA-3C2A-4331-88D4-49918E18AE6C}"/>
              </a:ext>
            </a:extLst>
          </p:cNvPr>
          <p:cNvSpPr>
            <a:spLocks noGrp="1"/>
          </p:cNvSpPr>
          <p:nvPr>
            <p:ph type="title"/>
          </p:nvPr>
        </p:nvSpPr>
        <p:spPr>
          <a:xfrm>
            <a:off x="762000" y="2667000"/>
            <a:ext cx="10922000" cy="1097915"/>
          </a:xfrm>
        </p:spPr>
        <p:txBody>
          <a:bodyPr/>
          <a:lstStyle>
            <a:lvl1pPr algn="ctr">
              <a:defRPr sz="4800"/>
            </a:lvl1pPr>
          </a:lstStyle>
          <a:p>
            <a:r>
              <a:rPr lang="en-US" dirty="0"/>
              <a:t>Click to edit Master title style</a:t>
            </a:r>
          </a:p>
        </p:txBody>
      </p:sp>
    </p:spTree>
    <p:extLst>
      <p:ext uri="{BB962C8B-B14F-4D97-AF65-F5344CB8AC3E}">
        <p14:creationId xmlns:p14="http://schemas.microsoft.com/office/powerpoint/2010/main" val="742056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98F2AA-1FA4-7A40-93E9-56841DB56A6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93952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509531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F2AA-1FA4-7A40-93E9-56841DB56A6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62889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8F2AA-1FA4-7A40-93E9-56841DB56A62}"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9" name="Picture 8"/>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2550926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98F2AA-1FA4-7A40-93E9-56841DB56A62}" type="datetimeFigureOut">
              <a:rPr lang="en-US" smtClean="0"/>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A197B-9171-C340-9F45-D73E40D4C77A}"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489201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hasCustomPrompt="1"/>
          </p:nvPr>
        </p:nvSpPr>
        <p:spPr>
          <a:xfrm>
            <a:off x="609600" y="2"/>
            <a:ext cx="10972800" cy="1371600"/>
          </a:xfrm>
        </p:spPr>
        <p:txBody>
          <a:bodyPr>
            <a:normAutofit/>
          </a:bodyPr>
          <a:lstStyle>
            <a:lvl1pPr algn="l">
              <a:defRPr sz="4400" b="0">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791486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1754104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97D9-662E-458F-A682-78C2068264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B2A5D-5A76-4C95-9C5F-5E3FEA8FD2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6F284-AFD1-43E3-B50D-68984721C3B9}"/>
              </a:ext>
            </a:extLst>
          </p:cNvPr>
          <p:cNvSpPr>
            <a:spLocks noGrp="1"/>
          </p:cNvSpPr>
          <p:nvPr>
            <p:ph type="dt" sz="half" idx="10"/>
          </p:nvPr>
        </p:nvSpPr>
        <p:spPr/>
        <p:txBody>
          <a:bodyPr/>
          <a:lstStyle/>
          <a:p>
            <a:fld id="{68E4020C-79DB-4801-9347-4B184575AE91}" type="datetimeFigureOut">
              <a:rPr lang="en-US" smtClean="0"/>
              <a:t>8/18/2022</a:t>
            </a:fld>
            <a:endParaRPr lang="en-US"/>
          </a:p>
        </p:txBody>
      </p:sp>
      <p:sp>
        <p:nvSpPr>
          <p:cNvPr id="5" name="Footer Placeholder 4">
            <a:extLst>
              <a:ext uri="{FF2B5EF4-FFF2-40B4-BE49-F238E27FC236}">
                <a16:creationId xmlns:a16="http://schemas.microsoft.com/office/drawing/2014/main" id="{BF21D29B-9978-42FE-9D9E-5FB4E8DCA6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1A4E3-E647-49A7-B231-8A60EE578A1A}"/>
              </a:ext>
            </a:extLst>
          </p:cNvPr>
          <p:cNvSpPr>
            <a:spLocks noGrp="1"/>
          </p:cNvSpPr>
          <p:nvPr>
            <p:ph type="sldNum" sz="quarter" idx="12"/>
          </p:nvPr>
        </p:nvSpPr>
        <p:spPr/>
        <p:txBody>
          <a:bodyPr/>
          <a:lstStyle/>
          <a:p>
            <a:fld id="{F3F58D09-2F4B-4560-9778-41D2E4CC90F6}" type="slidenum">
              <a:rPr lang="en-US" smtClean="0"/>
              <a:t>‹#›</a:t>
            </a:fld>
            <a:endParaRPr lang="en-US"/>
          </a:p>
        </p:txBody>
      </p:sp>
    </p:spTree>
    <p:extLst>
      <p:ext uri="{BB962C8B-B14F-4D97-AF65-F5344CB8AC3E}">
        <p14:creationId xmlns:p14="http://schemas.microsoft.com/office/powerpoint/2010/main" val="2436668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4044379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386570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3737129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1108767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98F2AA-1FA4-7A40-93E9-56841DB56A6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9" name="Picture 8"/>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292321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1320258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F2AA-1FA4-7A40-93E9-56841DB56A6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pic>
        <p:nvPicPr>
          <p:cNvPr id="9" name="Picture 8"/>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225252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8F2AA-1FA4-7A40-93E9-56841DB56A62}"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190026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98F2AA-1FA4-7A40-93E9-56841DB56A62}" type="datetimeFigureOut">
              <a:rPr lang="en-US" smtClean="0"/>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A197B-9171-C340-9F45-D73E40D4C77A}"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073648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37B3B5-9028-4481-889B-4030492644BB}"/>
              </a:ext>
            </a:extLst>
          </p:cNvPr>
          <p:cNvSpPr/>
          <p:nvPr userDrawn="1"/>
        </p:nvSpPr>
        <p:spPr>
          <a:xfrm>
            <a:off x="3" y="1"/>
            <a:ext cx="12192000" cy="1371600"/>
          </a:xfrm>
          <a:prstGeom prst="rect">
            <a:avLst/>
          </a:prstGeom>
          <a:solidFill>
            <a:srgbClr val="0033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72389"/>
              </a:solidFill>
            </a:endParaRPr>
          </a:p>
        </p:txBody>
      </p:sp>
      <p:sp>
        <p:nvSpPr>
          <p:cNvPr id="2" name="Title 1"/>
          <p:cNvSpPr>
            <a:spLocks noGrp="1"/>
          </p:cNvSpPr>
          <p:nvPr>
            <p:ph type="title" hasCustomPrompt="1"/>
          </p:nvPr>
        </p:nvSpPr>
        <p:spPr>
          <a:xfrm>
            <a:off x="609600" y="2"/>
            <a:ext cx="10972800" cy="1371600"/>
          </a:xfrm>
        </p:spPr>
        <p:txBody>
          <a:bodyPr>
            <a:normAutofit/>
          </a:bodyPr>
          <a:lstStyle>
            <a:lvl1pPr>
              <a:defRPr sz="4000" b="1">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665601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6D45-9DD7-43BE-BF75-9999A4F23D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CE366E-1A01-42F8-B708-F3A273608D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5BC01E-F7AE-4066-85D3-F17551BA5D1F}"/>
              </a:ext>
            </a:extLst>
          </p:cNvPr>
          <p:cNvSpPr>
            <a:spLocks noGrp="1"/>
          </p:cNvSpPr>
          <p:nvPr>
            <p:ph type="dt" sz="half" idx="10"/>
          </p:nvPr>
        </p:nvSpPr>
        <p:spPr/>
        <p:txBody>
          <a:bodyPr/>
          <a:lstStyle/>
          <a:p>
            <a:fld id="{68E4020C-79DB-4801-9347-4B184575AE91}" type="datetimeFigureOut">
              <a:rPr lang="en-US" smtClean="0"/>
              <a:t>8/18/2022</a:t>
            </a:fld>
            <a:endParaRPr lang="en-US"/>
          </a:p>
        </p:txBody>
      </p:sp>
      <p:sp>
        <p:nvSpPr>
          <p:cNvPr id="5" name="Footer Placeholder 4">
            <a:extLst>
              <a:ext uri="{FF2B5EF4-FFF2-40B4-BE49-F238E27FC236}">
                <a16:creationId xmlns:a16="http://schemas.microsoft.com/office/drawing/2014/main" id="{69735135-791C-44C8-B564-A6F11E2E0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C4093-EC83-4EF9-9A89-530C93DE4306}"/>
              </a:ext>
            </a:extLst>
          </p:cNvPr>
          <p:cNvSpPr>
            <a:spLocks noGrp="1"/>
          </p:cNvSpPr>
          <p:nvPr>
            <p:ph type="sldNum" sz="quarter" idx="12"/>
          </p:nvPr>
        </p:nvSpPr>
        <p:spPr/>
        <p:txBody>
          <a:bodyPr/>
          <a:lstStyle/>
          <a:p>
            <a:fld id="{F3F58D09-2F4B-4560-9778-41D2E4CC90F6}" type="slidenum">
              <a:rPr lang="en-US" smtClean="0"/>
              <a:t>‹#›</a:t>
            </a:fld>
            <a:endParaRPr lang="en-US"/>
          </a:p>
        </p:txBody>
      </p:sp>
    </p:spTree>
    <p:extLst>
      <p:ext uri="{BB962C8B-B14F-4D97-AF65-F5344CB8AC3E}">
        <p14:creationId xmlns:p14="http://schemas.microsoft.com/office/powerpoint/2010/main" val="3647550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941716" y="5749393"/>
            <a:ext cx="10308568" cy="1037290"/>
          </a:xfrm>
          <a:prstGeom prst="rect">
            <a:avLst/>
          </a:prstGeom>
        </p:spPr>
      </p:pic>
    </p:spTree>
    <p:extLst>
      <p:ext uri="{BB962C8B-B14F-4D97-AF65-F5344CB8AC3E}">
        <p14:creationId xmlns:p14="http://schemas.microsoft.com/office/powerpoint/2010/main" val="2359297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1589902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8F2AA-1FA4-7A40-93E9-56841DB56A62}"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A197B-9171-C340-9F45-D73E40D4C77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3390084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68969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8F2AA-1FA4-7A40-93E9-56841DB56A6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A197B-9171-C340-9F45-D73E40D4C77A}" type="slidenum">
              <a:rPr lang="en-US" smtClean="0"/>
              <a:t>‹#›</a:t>
            </a:fld>
            <a:endParaRPr lang="en-US"/>
          </a:p>
        </p:txBody>
      </p:sp>
    </p:spTree>
    <p:extLst>
      <p:ext uri="{BB962C8B-B14F-4D97-AF65-F5344CB8AC3E}">
        <p14:creationId xmlns:p14="http://schemas.microsoft.com/office/powerpoint/2010/main" val="4013802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FC50-0445-498C-B4BA-AA47070E10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63EB6-638F-46B4-9ACE-108A2D876D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BCCE8D-ABF3-4260-8699-4B0D512C75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B2F727-6DFE-4927-9F51-D189ED5EC156}"/>
              </a:ext>
            </a:extLst>
          </p:cNvPr>
          <p:cNvSpPr>
            <a:spLocks noGrp="1"/>
          </p:cNvSpPr>
          <p:nvPr>
            <p:ph type="dt" sz="half" idx="10"/>
          </p:nvPr>
        </p:nvSpPr>
        <p:spPr/>
        <p:txBody>
          <a:bodyPr/>
          <a:lstStyle/>
          <a:p>
            <a:fld id="{68E4020C-79DB-4801-9347-4B184575AE91}" type="datetimeFigureOut">
              <a:rPr lang="en-US" smtClean="0"/>
              <a:t>8/18/2022</a:t>
            </a:fld>
            <a:endParaRPr lang="en-US"/>
          </a:p>
        </p:txBody>
      </p:sp>
      <p:sp>
        <p:nvSpPr>
          <p:cNvPr id="6" name="Footer Placeholder 5">
            <a:extLst>
              <a:ext uri="{FF2B5EF4-FFF2-40B4-BE49-F238E27FC236}">
                <a16:creationId xmlns:a16="http://schemas.microsoft.com/office/drawing/2014/main" id="{40D9B1DA-F72B-4596-AB93-EC9BAACC39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3012A-1B8A-4D9F-B898-A43F7B91A672}"/>
              </a:ext>
            </a:extLst>
          </p:cNvPr>
          <p:cNvSpPr>
            <a:spLocks noGrp="1"/>
          </p:cNvSpPr>
          <p:nvPr>
            <p:ph type="sldNum" sz="quarter" idx="12"/>
          </p:nvPr>
        </p:nvSpPr>
        <p:spPr/>
        <p:txBody>
          <a:bodyPr/>
          <a:lstStyle/>
          <a:p>
            <a:fld id="{F3F58D09-2F4B-4560-9778-41D2E4CC90F6}" type="slidenum">
              <a:rPr lang="en-US" smtClean="0"/>
              <a:t>‹#›</a:t>
            </a:fld>
            <a:endParaRPr lang="en-US"/>
          </a:p>
        </p:txBody>
      </p:sp>
    </p:spTree>
    <p:extLst>
      <p:ext uri="{BB962C8B-B14F-4D97-AF65-F5344CB8AC3E}">
        <p14:creationId xmlns:p14="http://schemas.microsoft.com/office/powerpoint/2010/main" val="952682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287E-DC9D-4D24-9068-3CAA18AE6E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D8F9B-09D5-47C3-9F78-B2A114D3E7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030253-43A4-4D17-9F2B-B7BC7874B0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C2C4CE-D6C2-4C0F-B854-FE5FA64019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1026AF-3E9A-4B87-A042-EB02E46302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A46578-B59A-4EA3-9763-CE6BDB5B52DA}"/>
              </a:ext>
            </a:extLst>
          </p:cNvPr>
          <p:cNvSpPr>
            <a:spLocks noGrp="1"/>
          </p:cNvSpPr>
          <p:nvPr>
            <p:ph type="dt" sz="half" idx="10"/>
          </p:nvPr>
        </p:nvSpPr>
        <p:spPr/>
        <p:txBody>
          <a:bodyPr/>
          <a:lstStyle/>
          <a:p>
            <a:fld id="{68E4020C-79DB-4801-9347-4B184575AE91}" type="datetimeFigureOut">
              <a:rPr lang="en-US" smtClean="0"/>
              <a:t>8/18/2022</a:t>
            </a:fld>
            <a:endParaRPr lang="en-US"/>
          </a:p>
        </p:txBody>
      </p:sp>
      <p:sp>
        <p:nvSpPr>
          <p:cNvPr id="8" name="Footer Placeholder 7">
            <a:extLst>
              <a:ext uri="{FF2B5EF4-FFF2-40B4-BE49-F238E27FC236}">
                <a16:creationId xmlns:a16="http://schemas.microsoft.com/office/drawing/2014/main" id="{A66E6CCD-45A9-4C6C-AB14-D99D9203D5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7C0AB4-4716-4DFF-89F2-253C5125B48B}"/>
              </a:ext>
            </a:extLst>
          </p:cNvPr>
          <p:cNvSpPr>
            <a:spLocks noGrp="1"/>
          </p:cNvSpPr>
          <p:nvPr>
            <p:ph type="sldNum" sz="quarter" idx="12"/>
          </p:nvPr>
        </p:nvSpPr>
        <p:spPr/>
        <p:txBody>
          <a:bodyPr/>
          <a:lstStyle/>
          <a:p>
            <a:fld id="{F3F58D09-2F4B-4560-9778-41D2E4CC90F6}" type="slidenum">
              <a:rPr lang="en-US" smtClean="0"/>
              <a:t>‹#›</a:t>
            </a:fld>
            <a:endParaRPr lang="en-US"/>
          </a:p>
        </p:txBody>
      </p:sp>
    </p:spTree>
    <p:extLst>
      <p:ext uri="{BB962C8B-B14F-4D97-AF65-F5344CB8AC3E}">
        <p14:creationId xmlns:p14="http://schemas.microsoft.com/office/powerpoint/2010/main" val="1918430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FB375-5A5B-47C3-BE49-4938E8FBBA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3A8948-7DF6-42DD-9374-D1AFB3B7D473}"/>
              </a:ext>
            </a:extLst>
          </p:cNvPr>
          <p:cNvSpPr>
            <a:spLocks noGrp="1"/>
          </p:cNvSpPr>
          <p:nvPr>
            <p:ph type="dt" sz="half" idx="10"/>
          </p:nvPr>
        </p:nvSpPr>
        <p:spPr/>
        <p:txBody>
          <a:bodyPr/>
          <a:lstStyle/>
          <a:p>
            <a:fld id="{68E4020C-79DB-4801-9347-4B184575AE91}" type="datetimeFigureOut">
              <a:rPr lang="en-US" smtClean="0"/>
              <a:t>8/18/2022</a:t>
            </a:fld>
            <a:endParaRPr lang="en-US"/>
          </a:p>
        </p:txBody>
      </p:sp>
      <p:sp>
        <p:nvSpPr>
          <p:cNvPr id="4" name="Footer Placeholder 3">
            <a:extLst>
              <a:ext uri="{FF2B5EF4-FFF2-40B4-BE49-F238E27FC236}">
                <a16:creationId xmlns:a16="http://schemas.microsoft.com/office/drawing/2014/main" id="{A3B51959-9844-44E0-BCB3-2B014C927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6CFDE2-6BE6-4664-9AA0-3F11D738755E}"/>
              </a:ext>
            </a:extLst>
          </p:cNvPr>
          <p:cNvSpPr>
            <a:spLocks noGrp="1"/>
          </p:cNvSpPr>
          <p:nvPr>
            <p:ph type="sldNum" sz="quarter" idx="12"/>
          </p:nvPr>
        </p:nvSpPr>
        <p:spPr/>
        <p:txBody>
          <a:bodyPr/>
          <a:lstStyle/>
          <a:p>
            <a:fld id="{F3F58D09-2F4B-4560-9778-41D2E4CC90F6}" type="slidenum">
              <a:rPr lang="en-US" smtClean="0"/>
              <a:t>‹#›</a:t>
            </a:fld>
            <a:endParaRPr lang="en-US"/>
          </a:p>
        </p:txBody>
      </p:sp>
    </p:spTree>
    <p:extLst>
      <p:ext uri="{BB962C8B-B14F-4D97-AF65-F5344CB8AC3E}">
        <p14:creationId xmlns:p14="http://schemas.microsoft.com/office/powerpoint/2010/main" val="24449041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3C4CC3-0E9F-4AAE-BAA1-31FC32E3D4A0}"/>
              </a:ext>
            </a:extLst>
          </p:cNvPr>
          <p:cNvSpPr>
            <a:spLocks noGrp="1"/>
          </p:cNvSpPr>
          <p:nvPr>
            <p:ph type="dt" sz="half" idx="10"/>
          </p:nvPr>
        </p:nvSpPr>
        <p:spPr/>
        <p:txBody>
          <a:bodyPr/>
          <a:lstStyle/>
          <a:p>
            <a:fld id="{68E4020C-79DB-4801-9347-4B184575AE91}" type="datetimeFigureOut">
              <a:rPr lang="en-US" smtClean="0"/>
              <a:t>8/18/2022</a:t>
            </a:fld>
            <a:endParaRPr lang="en-US"/>
          </a:p>
        </p:txBody>
      </p:sp>
      <p:sp>
        <p:nvSpPr>
          <p:cNvPr id="3" name="Footer Placeholder 2">
            <a:extLst>
              <a:ext uri="{FF2B5EF4-FFF2-40B4-BE49-F238E27FC236}">
                <a16:creationId xmlns:a16="http://schemas.microsoft.com/office/drawing/2014/main" id="{469A08F0-022E-4F9E-888F-7EF8F2ECC7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F39D74-CC8C-4E3C-9EFC-4B052FC895D2}"/>
              </a:ext>
            </a:extLst>
          </p:cNvPr>
          <p:cNvSpPr>
            <a:spLocks noGrp="1"/>
          </p:cNvSpPr>
          <p:nvPr>
            <p:ph type="sldNum" sz="quarter" idx="12"/>
          </p:nvPr>
        </p:nvSpPr>
        <p:spPr/>
        <p:txBody>
          <a:bodyPr/>
          <a:lstStyle/>
          <a:p>
            <a:fld id="{F3F58D09-2F4B-4560-9778-41D2E4CC90F6}" type="slidenum">
              <a:rPr lang="en-US" smtClean="0"/>
              <a:t>‹#›</a:t>
            </a:fld>
            <a:endParaRPr lang="en-US"/>
          </a:p>
        </p:txBody>
      </p:sp>
    </p:spTree>
    <p:extLst>
      <p:ext uri="{BB962C8B-B14F-4D97-AF65-F5344CB8AC3E}">
        <p14:creationId xmlns:p14="http://schemas.microsoft.com/office/powerpoint/2010/main" val="1954771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1F15-4477-42B2-B8F4-0E8EAF348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45323E-4C9A-4D7E-995E-4FDB599A0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61848A-082E-4567-AC9A-ED073D1A7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FBB3CA-0DBA-42EF-93F7-54628990AA2F}"/>
              </a:ext>
            </a:extLst>
          </p:cNvPr>
          <p:cNvSpPr>
            <a:spLocks noGrp="1"/>
          </p:cNvSpPr>
          <p:nvPr>
            <p:ph type="dt" sz="half" idx="10"/>
          </p:nvPr>
        </p:nvSpPr>
        <p:spPr/>
        <p:txBody>
          <a:bodyPr/>
          <a:lstStyle/>
          <a:p>
            <a:fld id="{68E4020C-79DB-4801-9347-4B184575AE91}" type="datetimeFigureOut">
              <a:rPr lang="en-US" smtClean="0"/>
              <a:t>8/18/2022</a:t>
            </a:fld>
            <a:endParaRPr lang="en-US"/>
          </a:p>
        </p:txBody>
      </p:sp>
      <p:sp>
        <p:nvSpPr>
          <p:cNvPr id="6" name="Footer Placeholder 5">
            <a:extLst>
              <a:ext uri="{FF2B5EF4-FFF2-40B4-BE49-F238E27FC236}">
                <a16:creationId xmlns:a16="http://schemas.microsoft.com/office/drawing/2014/main" id="{E2E5C69C-BEF7-425A-834D-39C9A2B65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42CC0-265B-4DA9-8E26-7D8D42FE159B}"/>
              </a:ext>
            </a:extLst>
          </p:cNvPr>
          <p:cNvSpPr>
            <a:spLocks noGrp="1"/>
          </p:cNvSpPr>
          <p:nvPr>
            <p:ph type="sldNum" sz="quarter" idx="12"/>
          </p:nvPr>
        </p:nvSpPr>
        <p:spPr/>
        <p:txBody>
          <a:bodyPr/>
          <a:lstStyle/>
          <a:p>
            <a:fld id="{F3F58D09-2F4B-4560-9778-41D2E4CC90F6}" type="slidenum">
              <a:rPr lang="en-US" smtClean="0"/>
              <a:t>‹#›</a:t>
            </a:fld>
            <a:endParaRPr lang="en-US"/>
          </a:p>
        </p:txBody>
      </p:sp>
    </p:spTree>
    <p:extLst>
      <p:ext uri="{BB962C8B-B14F-4D97-AF65-F5344CB8AC3E}">
        <p14:creationId xmlns:p14="http://schemas.microsoft.com/office/powerpoint/2010/main" val="2329087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31AC-2F4D-4CA6-99B4-825149CB0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B496AB-F20F-4A5F-B0F6-B620317CC0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96FDDA-AB1F-4F20-B6AD-FB73B7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531856-32CB-4027-A492-004B662DFAE8}"/>
              </a:ext>
            </a:extLst>
          </p:cNvPr>
          <p:cNvSpPr>
            <a:spLocks noGrp="1"/>
          </p:cNvSpPr>
          <p:nvPr>
            <p:ph type="dt" sz="half" idx="10"/>
          </p:nvPr>
        </p:nvSpPr>
        <p:spPr/>
        <p:txBody>
          <a:bodyPr/>
          <a:lstStyle/>
          <a:p>
            <a:fld id="{68E4020C-79DB-4801-9347-4B184575AE91}" type="datetimeFigureOut">
              <a:rPr lang="en-US" smtClean="0"/>
              <a:t>8/18/2022</a:t>
            </a:fld>
            <a:endParaRPr lang="en-US"/>
          </a:p>
        </p:txBody>
      </p:sp>
      <p:sp>
        <p:nvSpPr>
          <p:cNvPr id="6" name="Footer Placeholder 5">
            <a:extLst>
              <a:ext uri="{FF2B5EF4-FFF2-40B4-BE49-F238E27FC236}">
                <a16:creationId xmlns:a16="http://schemas.microsoft.com/office/drawing/2014/main" id="{627391B4-6FAE-4F9C-8171-E9E0FA86B6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D09AF-0F6F-4AFA-95BD-BCDCC54E46EC}"/>
              </a:ext>
            </a:extLst>
          </p:cNvPr>
          <p:cNvSpPr>
            <a:spLocks noGrp="1"/>
          </p:cNvSpPr>
          <p:nvPr>
            <p:ph type="sldNum" sz="quarter" idx="12"/>
          </p:nvPr>
        </p:nvSpPr>
        <p:spPr/>
        <p:txBody>
          <a:bodyPr/>
          <a:lstStyle/>
          <a:p>
            <a:fld id="{F3F58D09-2F4B-4560-9778-41D2E4CC90F6}" type="slidenum">
              <a:rPr lang="en-US" smtClean="0"/>
              <a:t>‹#›</a:t>
            </a:fld>
            <a:endParaRPr lang="en-US"/>
          </a:p>
        </p:txBody>
      </p:sp>
    </p:spTree>
    <p:extLst>
      <p:ext uri="{BB962C8B-B14F-4D97-AF65-F5344CB8AC3E}">
        <p14:creationId xmlns:p14="http://schemas.microsoft.com/office/powerpoint/2010/main" val="4075584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2E1883-3C0A-4440-A91A-419805F803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2651B8-6264-4360-8111-8E4538DF5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12094-E59B-4426-AF14-F8717BE5B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4020C-79DB-4801-9347-4B184575AE91}" type="datetimeFigureOut">
              <a:rPr lang="en-US" smtClean="0"/>
              <a:t>8/18/2022</a:t>
            </a:fld>
            <a:endParaRPr lang="en-US"/>
          </a:p>
        </p:txBody>
      </p:sp>
      <p:sp>
        <p:nvSpPr>
          <p:cNvPr id="5" name="Footer Placeholder 4">
            <a:extLst>
              <a:ext uri="{FF2B5EF4-FFF2-40B4-BE49-F238E27FC236}">
                <a16:creationId xmlns:a16="http://schemas.microsoft.com/office/drawing/2014/main" id="{2285A1C8-5626-4F20-968A-5471F275E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07CAE4-79F2-4681-89BF-13B79581D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58D09-2F4B-4560-9778-41D2E4CC90F6}" type="slidenum">
              <a:rPr lang="en-US" smtClean="0"/>
              <a:t>‹#›</a:t>
            </a:fld>
            <a:endParaRPr lang="en-US"/>
          </a:p>
        </p:txBody>
      </p:sp>
    </p:spTree>
    <p:extLst>
      <p:ext uri="{BB962C8B-B14F-4D97-AF65-F5344CB8AC3E}">
        <p14:creationId xmlns:p14="http://schemas.microsoft.com/office/powerpoint/2010/main" val="3778918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8F2AA-1FA4-7A40-93E9-56841DB56A62}" type="datetimeFigureOut">
              <a:rPr lang="en-US" smtClean="0"/>
              <a:t>8/18/2022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A197B-9171-C340-9F45-D73E40D4C77A}" type="slidenum">
              <a:rPr lang="en-US" smtClean="0"/>
              <a:t>‹#›</a:t>
            </a:fld>
            <a:endParaRPr lang="en-US"/>
          </a:p>
        </p:txBody>
      </p:sp>
      <p:pic>
        <p:nvPicPr>
          <p:cNvPr id="12" name="Picture 11"/>
          <p:cNvPicPr>
            <a:picLocks noChangeAspect="1"/>
          </p:cNvPicPr>
          <p:nvPr userDrawn="1"/>
        </p:nvPicPr>
        <p:blipFill>
          <a:blip r:embed="rId13"/>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568324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8F2AA-1FA4-7A40-93E9-56841DB56A62}" type="datetimeFigureOut">
              <a:rPr lang="en-US" smtClean="0"/>
              <a:t>8/18/2022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A197B-9171-C340-9F45-D73E40D4C77A}" type="slidenum">
              <a:rPr lang="en-US" smtClean="0"/>
              <a:t>‹#›</a:t>
            </a:fld>
            <a:endParaRPr lang="en-US"/>
          </a:p>
        </p:txBody>
      </p:sp>
      <p:pic>
        <p:nvPicPr>
          <p:cNvPr id="9" name="Picture 8"/>
          <p:cNvPicPr>
            <a:picLocks noChangeAspect="1"/>
          </p:cNvPicPr>
          <p:nvPr userDrawn="1"/>
        </p:nvPicPr>
        <p:blipFill>
          <a:blip r:embed="rId13"/>
          <a:stretch>
            <a:fillRect/>
          </a:stretch>
        </p:blipFill>
        <p:spPr>
          <a:xfrm>
            <a:off x="941716" y="5881528"/>
            <a:ext cx="10308568" cy="795318"/>
          </a:xfrm>
          <a:prstGeom prst="rect">
            <a:avLst/>
          </a:prstGeom>
        </p:spPr>
      </p:pic>
    </p:spTree>
    <p:extLst>
      <p:ext uri="{BB962C8B-B14F-4D97-AF65-F5344CB8AC3E}">
        <p14:creationId xmlns:p14="http://schemas.microsoft.com/office/powerpoint/2010/main" val="5222884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eoc.gov/wysk/what-you-should-know-about-covid-19-and-ada-rehabilitation-act-and-other-eeo-laws#A.6"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hyperlink" Target="https://www.coolcatteacher.com/10-ways-to-listen-more-talk-less-teach-well/" TargetMode="External"/><Relationship Id="rId3" Type="http://schemas.openxmlformats.org/officeDocument/2006/relationships/hyperlink" Target="http://www.eeoc.gov/" TargetMode="External"/><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eeoc.gov/laws/guidance/what-you-should-know-questions-and-answers-about-equal-pay-act" TargetMode="External"/><Relationship Id="rId5" Type="http://schemas.openxmlformats.org/officeDocument/2006/relationships/hyperlink" Target="https://www.eeoc.gov/coronavirus" TargetMode="External"/><Relationship Id="rId4" Type="http://schemas.openxmlformats.org/officeDocument/2006/relationships/hyperlink" Target="https://www.eeoc.gov/laws/guidance/americans-disabilities-act-and-use-software-algorithms-and-artificial-intelligence" TargetMode="External"/><Relationship Id="rId9"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eoc.gov/laws/guidance/americans-disabilities-act-and-use-software-algorithms-and-artificial-intelligence" TargetMode="External"/><Relationship Id="rId2" Type="http://schemas.openxmlformats.org/officeDocument/2006/relationships/hyperlink" Target="https://www.eeoc.gov/tips-workers-americans-disabilities-act-and-use-software-algorithms-and-artificial-intelligence"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eeoc.gov/newsroom/eeoc-sues-walmart-disability-discrimination-1" TargetMode="External"/><Relationship Id="rId7" Type="http://schemas.openxmlformats.org/officeDocument/2006/relationships/hyperlink" Target="https://www.ohioemployerlawblog.com/2021/05/coronavirus-update-5-10-2021-eeoc.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hyperlink" Target="https://www.eeoc.gov/newsroom/ring-power-settles-eeoc-race-discrimination-case" TargetMode="External"/><Relationship Id="rId4" Type="http://schemas.openxmlformats.org/officeDocument/2006/relationships/hyperlink" Target="https://www.eeoc.gov/newsroom/plains-and-copperhead-pipeline-companies-reach-settlement-eeoc-175-mill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HIRE-initiative@eeoc.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missbsresources.com/teaching-and-learning/poundland-pedagogy" TargetMode="External"/><Relationship Id="rId5" Type="http://schemas.openxmlformats.org/officeDocument/2006/relationships/image" Target="../media/image6.jpg"/><Relationship Id="rId4" Type="http://schemas.openxmlformats.org/officeDocument/2006/relationships/hyperlink" Target="mailto:HIRE-initiative@dol.gov"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qwtVrzSHSX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NrJmgxy8Zh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peoplematters.in/article/lets-talk-talent/how-to-enhance-onboarding-experience-using-design-thinking-principles-16064"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orientaguadalpin.blogspot.com/2016/05/videos-orientacion-academica-y.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eeoc.gov/laws/guidance/americans-disabilities-act-and-use-software-algorithms-and-artificial-intelligence" TargetMode="External"/><Relationship Id="rId4" Type="http://schemas.openxmlformats.org/officeDocument/2006/relationships/hyperlink" Target="https://www.easij.com/notice/press-release-22-03-202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eeoc.gov/a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71904-BEBA-4C75-9DC3-60A4C81889F2}"/>
              </a:ext>
            </a:extLst>
          </p:cNvPr>
          <p:cNvSpPr>
            <a:spLocks noGrp="1"/>
          </p:cNvSpPr>
          <p:nvPr>
            <p:ph type="ctrTitle"/>
          </p:nvPr>
        </p:nvSpPr>
        <p:spPr>
          <a:xfrm>
            <a:off x="810002" y="639097"/>
            <a:ext cx="4961534" cy="2885153"/>
          </a:xfrm>
        </p:spPr>
        <p:txBody>
          <a:bodyPr>
            <a:normAutofit/>
          </a:bodyPr>
          <a:lstStyle/>
          <a:p>
            <a:r>
              <a:rPr lang="en-US" b="1" dirty="0"/>
              <a:t>EEOC UPDATE</a:t>
            </a:r>
            <a:br>
              <a:rPr lang="en-US" dirty="0"/>
            </a:br>
            <a:br>
              <a:rPr lang="en-US" dirty="0"/>
            </a:br>
            <a:endParaRPr lang="en-US" dirty="0"/>
          </a:p>
        </p:txBody>
      </p:sp>
      <p:sp>
        <p:nvSpPr>
          <p:cNvPr id="5" name="Subtitle 4">
            <a:extLst>
              <a:ext uri="{FF2B5EF4-FFF2-40B4-BE49-F238E27FC236}">
                <a16:creationId xmlns:a16="http://schemas.microsoft.com/office/drawing/2014/main" id="{924920A5-9532-4442-B949-6DC041767EBF}"/>
              </a:ext>
            </a:extLst>
          </p:cNvPr>
          <p:cNvSpPr>
            <a:spLocks noGrp="1"/>
          </p:cNvSpPr>
          <p:nvPr>
            <p:ph type="subTitle" idx="1"/>
          </p:nvPr>
        </p:nvSpPr>
        <p:spPr>
          <a:xfrm>
            <a:off x="9832" y="2008908"/>
            <a:ext cx="6091084" cy="5268713"/>
          </a:xfrm>
        </p:spPr>
        <p:txBody>
          <a:bodyPr>
            <a:normAutofit/>
          </a:bodyPr>
          <a:lstStyle/>
          <a:p>
            <a:endParaRPr lang="en-US" sz="2800" b="1" dirty="0"/>
          </a:p>
          <a:p>
            <a:r>
              <a:rPr lang="en-US" sz="2800" b="1" dirty="0"/>
              <a:t>Robert McMeekin, </a:t>
            </a:r>
            <a:r>
              <a:rPr lang="en-US" b="1" dirty="0"/>
              <a:t>Supervisory Investigator-Charge Receipt/Technical Information Unit </a:t>
            </a:r>
          </a:p>
          <a:p>
            <a:r>
              <a:rPr lang="en-US" sz="2800" b="1" dirty="0"/>
              <a:t>US EEOC Philadelphia District Office</a:t>
            </a:r>
          </a:p>
          <a:p>
            <a:r>
              <a:rPr lang="en-US" b="1" dirty="0"/>
              <a:t>Philadelphia/Baltimore/Pittsburgh/Cleveland</a:t>
            </a:r>
            <a:r>
              <a:rPr lang="en-US" b="1" dirty="0">
                <a:solidFill>
                  <a:srgbClr val="FF0000"/>
                </a:solidFill>
              </a:rPr>
              <a:t> </a:t>
            </a:r>
            <a:r>
              <a:rPr lang="en-US" b="1" dirty="0"/>
              <a:t>Offices</a:t>
            </a:r>
          </a:p>
          <a:p>
            <a:r>
              <a:rPr lang="en-US" b="1" dirty="0"/>
              <a:t>801 Market Street, Suite 1000</a:t>
            </a:r>
            <a:br>
              <a:rPr lang="en-US" b="1" dirty="0"/>
            </a:br>
            <a:r>
              <a:rPr lang="en-US" b="1" dirty="0"/>
              <a:t>Philadelphia, PA 19107-3127</a:t>
            </a:r>
          </a:p>
          <a:p>
            <a:endParaRPr lang="en-US" b="1" dirty="0">
              <a:solidFill>
                <a:schemeClr val="accent1"/>
              </a:solidFill>
            </a:endParaRPr>
          </a:p>
        </p:txBody>
      </p:sp>
      <p:pic>
        <p:nvPicPr>
          <p:cNvPr id="7" name="Picture 6">
            <a:extLst>
              <a:ext uri="{FF2B5EF4-FFF2-40B4-BE49-F238E27FC236}">
                <a16:creationId xmlns:a16="http://schemas.microsoft.com/office/drawing/2014/main" id="{F1042A83-0AA1-4333-BD04-6539DE5BADC7}"/>
              </a:ext>
            </a:extLst>
          </p:cNvPr>
          <p:cNvPicPr>
            <a:picLocks noChangeAspect="1"/>
          </p:cNvPicPr>
          <p:nvPr/>
        </p:nvPicPr>
        <p:blipFill rotWithShape="1">
          <a:blip r:embed="rId3">
            <a:extLst>
              <a:ext uri="{28A0092B-C50C-407E-A947-70E740481C1C}">
                <a14:useLocalDpi xmlns:a14="http://schemas.microsoft.com/office/drawing/2010/main" val="0"/>
              </a:ext>
            </a:extLst>
          </a:blip>
          <a:srcRect l="24985" r="24833"/>
          <a:stretch/>
        </p:blipFill>
        <p:spPr>
          <a:xfrm>
            <a:off x="6100916" y="318063"/>
            <a:ext cx="6091084" cy="6857990"/>
          </a:xfrm>
          <a:prstGeom prst="rect">
            <a:avLst/>
          </a:prstGeom>
        </p:spPr>
      </p:pic>
    </p:spTree>
    <p:extLst>
      <p:ext uri="{BB962C8B-B14F-4D97-AF65-F5344CB8AC3E}">
        <p14:creationId xmlns:p14="http://schemas.microsoft.com/office/powerpoint/2010/main" val="1194466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D9BF-6585-4DB2-8B5A-4A0A454F4D30}"/>
              </a:ext>
            </a:extLst>
          </p:cNvPr>
          <p:cNvSpPr>
            <a:spLocks noGrp="1"/>
          </p:cNvSpPr>
          <p:nvPr>
            <p:ph type="title"/>
          </p:nvPr>
        </p:nvSpPr>
        <p:spPr/>
        <p:txBody>
          <a:bodyPr/>
          <a:lstStyle/>
          <a:p>
            <a:r>
              <a:rPr lang="en-US" b="1" dirty="0">
                <a:solidFill>
                  <a:srgbClr val="0070C0"/>
                </a:solidFill>
                <a:latin typeface="+mn-lt"/>
              </a:rPr>
              <a:t>Look At Your Hiring and Promotion Polices </a:t>
            </a:r>
          </a:p>
        </p:txBody>
      </p:sp>
      <p:sp>
        <p:nvSpPr>
          <p:cNvPr id="3" name="Content Placeholder 2">
            <a:extLst>
              <a:ext uri="{FF2B5EF4-FFF2-40B4-BE49-F238E27FC236}">
                <a16:creationId xmlns:a16="http://schemas.microsoft.com/office/drawing/2014/main" id="{6498081C-6601-4DDD-A1C4-81291161E43C}"/>
              </a:ext>
            </a:extLst>
          </p:cNvPr>
          <p:cNvSpPr>
            <a:spLocks noGrp="1"/>
          </p:cNvSpPr>
          <p:nvPr>
            <p:ph idx="1"/>
          </p:nvPr>
        </p:nvSpPr>
        <p:spPr/>
        <p:txBody>
          <a:bodyPr/>
          <a:lstStyle/>
          <a:p>
            <a:r>
              <a:rPr lang="en-US" dirty="0"/>
              <a:t>Algorithms play an increasingly fundamental role in our lives, and the workplace is no exception. Accelerated by the Covid-19 crisis, the adoption of data-driven algorithmic systems that control how, when and where we work has rapidly increased.  </a:t>
            </a:r>
          </a:p>
          <a:p>
            <a:r>
              <a:rPr lang="en-US" dirty="0"/>
              <a:t>Although over 90% of employers claimed to prioritize disability, only 4% included workers with disability in [DEIA] initiatives.”</a:t>
            </a:r>
          </a:p>
          <a:p>
            <a:r>
              <a:rPr lang="en-US" dirty="0"/>
              <a:t>More than half of the 6,000 global employers surveyed by AARP in 2020 revealed that they do not include age in diversity and inclusion policies.” </a:t>
            </a:r>
          </a:p>
        </p:txBody>
      </p:sp>
    </p:spTree>
    <p:extLst>
      <p:ext uri="{BB962C8B-B14F-4D97-AF65-F5344CB8AC3E}">
        <p14:creationId xmlns:p14="http://schemas.microsoft.com/office/powerpoint/2010/main" val="28421540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90B0-DF4F-4CDA-A285-B6DAA0322785}"/>
              </a:ext>
            </a:extLst>
          </p:cNvPr>
          <p:cNvSpPr>
            <a:spLocks noGrp="1"/>
          </p:cNvSpPr>
          <p:nvPr>
            <p:ph type="title"/>
          </p:nvPr>
        </p:nvSpPr>
        <p:spPr>
          <a:xfrm>
            <a:off x="505968" y="789432"/>
            <a:ext cx="10922000" cy="1097915"/>
          </a:xfrm>
        </p:spPr>
        <p:txBody>
          <a:bodyPr/>
          <a:lstStyle/>
          <a:p>
            <a:r>
              <a:rPr lang="en-US" dirty="0"/>
              <a:t>EEOC Updated Information</a:t>
            </a:r>
          </a:p>
        </p:txBody>
      </p:sp>
      <p:sp>
        <p:nvSpPr>
          <p:cNvPr id="3" name="Rectangle 2">
            <a:extLst>
              <a:ext uri="{FF2B5EF4-FFF2-40B4-BE49-F238E27FC236}">
                <a16:creationId xmlns:a16="http://schemas.microsoft.com/office/drawing/2014/main" id="{73B47AEE-75BA-4384-85CB-97640587622D}"/>
              </a:ext>
            </a:extLst>
          </p:cNvPr>
          <p:cNvSpPr/>
          <p:nvPr/>
        </p:nvSpPr>
        <p:spPr>
          <a:xfrm>
            <a:off x="274320" y="2292998"/>
            <a:ext cx="12094464" cy="3416320"/>
          </a:xfrm>
          <a:prstGeom prst="rect">
            <a:avLst/>
          </a:prstGeom>
        </p:spPr>
        <p:txBody>
          <a:bodyPr wrap="square">
            <a:spAutoFit/>
          </a:bodyPr>
          <a:lstStyle/>
          <a:p>
            <a:r>
              <a:rPr lang="en-US" sz="2400" dirty="0">
                <a:solidFill>
                  <a:srgbClr val="1B1B1B"/>
                </a:solidFill>
                <a:latin typeface="Source Sans Pro Web"/>
              </a:rPr>
              <a:t>EEOC is updating a number of Q&amp;As on July 12, 2022, including </a:t>
            </a:r>
            <a:r>
              <a:rPr lang="en-US" sz="2400" u="sng" dirty="0">
                <a:solidFill>
                  <a:srgbClr val="005EA2"/>
                </a:solidFill>
                <a:latin typeface="Source Sans Pro Web"/>
                <a:hlinkClick r:id="rId3" tooltip="A.6."/>
              </a:rPr>
              <a:t>A.6.</a:t>
            </a:r>
            <a:r>
              <a:rPr lang="en-US" sz="2400" dirty="0">
                <a:solidFill>
                  <a:srgbClr val="1B1B1B"/>
                </a:solidFill>
                <a:latin typeface="Source Sans Pro Web"/>
              </a:rPr>
              <a:t> EEOC’s assessment at the outset of the pandemic was that the ADA standard for conducting medical examinations was, at that time, always met for employers to conduct worksite COVID-19 viral screening testing. </a:t>
            </a:r>
          </a:p>
          <a:p>
            <a:endParaRPr lang="en-US" sz="2400" dirty="0">
              <a:solidFill>
                <a:srgbClr val="1B1B1B"/>
              </a:solidFill>
              <a:latin typeface="Source Sans Pro Web"/>
            </a:endParaRPr>
          </a:p>
          <a:p>
            <a:r>
              <a:rPr lang="en-US" sz="2400" dirty="0">
                <a:solidFill>
                  <a:srgbClr val="1B1B1B"/>
                </a:solidFill>
                <a:latin typeface="Source Sans Pro Web"/>
              </a:rPr>
              <a:t>With the revision of A.6, on July 12, 2022, EEOC makes clear that going forward employers will need to assess whether current pandemic circumstances and individual workplace circumstances justify viral screening testing of employees to prevent workplace transmission of COVID-19</a:t>
            </a:r>
            <a:endParaRPr lang="en-US" sz="2400" dirty="0"/>
          </a:p>
        </p:txBody>
      </p:sp>
    </p:spTree>
    <p:extLst>
      <p:ext uri="{BB962C8B-B14F-4D97-AF65-F5344CB8AC3E}">
        <p14:creationId xmlns:p14="http://schemas.microsoft.com/office/powerpoint/2010/main" val="242901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B5C6-70D9-4E5F-8A22-711FF9D31A2A}"/>
              </a:ext>
            </a:extLst>
          </p:cNvPr>
          <p:cNvSpPr>
            <a:spLocks noGrp="1"/>
          </p:cNvSpPr>
          <p:nvPr>
            <p:ph type="title"/>
          </p:nvPr>
        </p:nvSpPr>
        <p:spPr>
          <a:xfrm>
            <a:off x="1" y="492981"/>
            <a:ext cx="11567158" cy="1060246"/>
          </a:xfrm>
        </p:spPr>
        <p:txBody>
          <a:bodyPr/>
          <a:lstStyle/>
          <a:p>
            <a:r>
              <a:rPr lang="en-US" dirty="0">
                <a:latin typeface="Franklin Gothic Heavy" panose="020B0903020102020204" pitchFamily="34" charset="0"/>
              </a:rPr>
              <a:t>Where can I find more information? </a:t>
            </a:r>
          </a:p>
        </p:txBody>
      </p:sp>
      <p:sp>
        <p:nvSpPr>
          <p:cNvPr id="7" name="Content Placeholder 6">
            <a:extLst>
              <a:ext uri="{FF2B5EF4-FFF2-40B4-BE49-F238E27FC236}">
                <a16:creationId xmlns:a16="http://schemas.microsoft.com/office/drawing/2014/main" id="{BF43870A-49B5-4999-AA5B-AABB8CDDC214}"/>
              </a:ext>
            </a:extLst>
          </p:cNvPr>
          <p:cNvSpPr>
            <a:spLocks noGrp="1"/>
          </p:cNvSpPr>
          <p:nvPr>
            <p:ph idx="1"/>
          </p:nvPr>
        </p:nvSpPr>
        <p:spPr>
          <a:xfrm>
            <a:off x="0" y="2377439"/>
            <a:ext cx="12192000" cy="3961147"/>
          </a:xfrm>
        </p:spPr>
        <p:txBody>
          <a:bodyPr>
            <a:normAutofit fontScale="70000" lnSpcReduction="20000"/>
          </a:bodyPr>
          <a:lstStyle/>
          <a:p>
            <a:pPr>
              <a:spcBef>
                <a:spcPts val="1200"/>
              </a:spcBef>
              <a:spcAft>
                <a:spcPts val="1200"/>
              </a:spcAft>
              <a:buFont typeface="Wingdings 3" panose="05040102010807070707" pitchFamily="18" charset="2"/>
              <a:buChar char=""/>
            </a:pPr>
            <a:r>
              <a:rPr lang="en-US" sz="3200" dirty="0">
                <a:solidFill>
                  <a:srgbClr val="9B2112"/>
                </a:solidFill>
                <a:hlinkClick r:id="rId3">
                  <a:extLst>
                    <a:ext uri="{A12FA001-AC4F-418D-AE19-62706E023703}">
                      <ahyp:hlinkClr xmlns:ahyp="http://schemas.microsoft.com/office/drawing/2018/hyperlinkcolor" val="tx"/>
                    </a:ext>
                  </a:extLst>
                </a:hlinkClick>
              </a:rPr>
              <a:t>www.eeoc.gov</a:t>
            </a:r>
            <a:endParaRPr lang="en-US" sz="3200" dirty="0">
              <a:solidFill>
                <a:srgbClr val="9B2112"/>
              </a:solidFill>
            </a:endParaRPr>
          </a:p>
          <a:p>
            <a:pPr>
              <a:spcBef>
                <a:spcPts val="1200"/>
              </a:spcBef>
              <a:spcAft>
                <a:spcPts val="1200"/>
              </a:spcAft>
              <a:buFont typeface="Wingdings 3" panose="05040102010807070707" pitchFamily="18" charset="2"/>
              <a:buChar char=""/>
            </a:pPr>
            <a:r>
              <a:rPr lang="en-US" sz="3200" dirty="0">
                <a:hlinkClick r:id="rId4"/>
              </a:rPr>
              <a:t>https://www.eeoc.gov/laws/guidance/americans-disabilities-act-and-use-software-algorithms-and-artificial-intelligence</a:t>
            </a:r>
            <a:endParaRPr lang="en-US" sz="3200" dirty="0"/>
          </a:p>
          <a:p>
            <a:pPr>
              <a:spcBef>
                <a:spcPts val="1200"/>
              </a:spcBef>
              <a:spcAft>
                <a:spcPts val="1200"/>
              </a:spcAft>
              <a:buFont typeface="Wingdings 3" panose="05040102010807070707" pitchFamily="18" charset="2"/>
              <a:buChar char=""/>
            </a:pPr>
            <a:endParaRPr lang="en-US" sz="3200" dirty="0">
              <a:solidFill>
                <a:srgbClr val="9B2112"/>
              </a:solidFill>
            </a:endParaRPr>
          </a:p>
          <a:p>
            <a:pPr>
              <a:spcBef>
                <a:spcPts val="1200"/>
              </a:spcBef>
              <a:spcAft>
                <a:spcPts val="600"/>
              </a:spcAft>
              <a:buFont typeface="Wingdings 3" panose="05040102010807070707" pitchFamily="18" charset="2"/>
              <a:buChar char=""/>
            </a:pPr>
            <a:r>
              <a:rPr lang="en-US" dirty="0">
                <a:solidFill>
                  <a:srgbClr val="000000"/>
                </a:solidFill>
              </a:rPr>
              <a:t>Click on the tab – </a:t>
            </a:r>
            <a:r>
              <a:rPr lang="en-US" dirty="0">
                <a:solidFill>
                  <a:srgbClr val="9B2112"/>
                </a:solidFill>
              </a:rPr>
              <a:t>Employees &amp; Job Applicants</a:t>
            </a:r>
          </a:p>
          <a:p>
            <a:pPr>
              <a:spcBef>
                <a:spcPts val="1200"/>
              </a:spcBef>
              <a:spcAft>
                <a:spcPts val="600"/>
              </a:spcAft>
              <a:buFont typeface="Wingdings 3" panose="05040102010807070707" pitchFamily="18" charset="2"/>
              <a:buChar char=""/>
            </a:pPr>
            <a:r>
              <a:rPr lang="en-US" dirty="0">
                <a:solidFill>
                  <a:srgbClr val="9B2112"/>
                </a:solidFill>
              </a:rPr>
              <a:t>Click on the tab--</a:t>
            </a:r>
            <a:r>
              <a:rPr lang="en-US" i="1" u="sng" dirty="0">
                <a:hlinkClick r:id="rId5"/>
              </a:rPr>
              <a:t>www.eeoc.gov/coronavirus</a:t>
            </a:r>
            <a:r>
              <a:rPr lang="en-US" i="1" dirty="0"/>
              <a:t>.</a:t>
            </a:r>
            <a:endParaRPr lang="en-US" dirty="0">
              <a:solidFill>
                <a:srgbClr val="9B2112"/>
              </a:solidFill>
            </a:endParaRPr>
          </a:p>
          <a:p>
            <a:pPr>
              <a:spcBef>
                <a:spcPts val="1200"/>
              </a:spcBef>
              <a:spcAft>
                <a:spcPts val="600"/>
              </a:spcAft>
              <a:buFont typeface="Wingdings 3" panose="05040102010807070707" pitchFamily="18" charset="2"/>
              <a:buChar char=""/>
            </a:pPr>
            <a:r>
              <a:rPr lang="en-US" dirty="0">
                <a:solidFill>
                  <a:srgbClr val="000000"/>
                </a:solidFill>
              </a:rPr>
              <a:t>Click on the tab – </a:t>
            </a:r>
            <a:r>
              <a:rPr lang="en-US" dirty="0">
                <a:solidFill>
                  <a:srgbClr val="9B2112"/>
                </a:solidFill>
              </a:rPr>
              <a:t>Employers/Small Business</a:t>
            </a:r>
          </a:p>
          <a:p>
            <a:pPr>
              <a:spcBef>
                <a:spcPts val="1200"/>
              </a:spcBef>
              <a:spcAft>
                <a:spcPts val="600"/>
              </a:spcAft>
              <a:buFont typeface="Wingdings 3" panose="05040102010807070707" pitchFamily="18" charset="2"/>
              <a:buChar char=""/>
            </a:pPr>
            <a:r>
              <a:rPr lang="en-US" dirty="0">
                <a:solidFill>
                  <a:srgbClr val="000000"/>
                </a:solidFill>
              </a:rPr>
              <a:t>Click on the tab – </a:t>
            </a:r>
            <a:r>
              <a:rPr lang="en-US" dirty="0">
                <a:solidFill>
                  <a:srgbClr val="9B2112"/>
                </a:solidFill>
              </a:rPr>
              <a:t>Contact Us to find your nearest EEOC office</a:t>
            </a:r>
          </a:p>
          <a:p>
            <a:pPr marL="457200">
              <a:spcBef>
                <a:spcPts val="1200"/>
              </a:spcBef>
              <a:spcAft>
                <a:spcPts val="600"/>
              </a:spcAft>
              <a:buFont typeface="Wingdings 3" panose="05040102010807070707" pitchFamily="18" charset="2"/>
              <a:buChar char=""/>
            </a:pPr>
            <a:r>
              <a:rPr lang="en-US" dirty="0"/>
              <a:t>EEOC Guidance – </a:t>
            </a:r>
            <a:r>
              <a:rPr lang="en-US" dirty="0">
                <a:solidFill>
                  <a:srgbClr val="9B2112"/>
                </a:solidFill>
                <a:hlinkClick r:id="rId6">
                  <a:extLst>
                    <a:ext uri="{A12FA001-AC4F-418D-AE19-62706E023703}">
                      <ahyp:hlinkClr xmlns:ahyp="http://schemas.microsoft.com/office/drawing/2018/hyperlinkcolor" val="tx"/>
                    </a:ext>
                  </a:extLst>
                </a:hlinkClick>
              </a:rPr>
              <a:t>What</a:t>
            </a:r>
            <a:r>
              <a:rPr lang="en-US" dirty="0">
                <a:solidFill>
                  <a:srgbClr val="0563C1"/>
                </a:solidFill>
                <a:hlinkClick r:id="rId6">
                  <a:extLst>
                    <a:ext uri="{A12FA001-AC4F-418D-AE19-62706E023703}">
                      <ahyp:hlinkClr xmlns:ahyp="http://schemas.microsoft.com/office/drawing/2018/hyperlinkcolor" val="tx"/>
                    </a:ext>
                  </a:extLst>
                </a:hlinkClick>
              </a:rPr>
              <a:t> </a:t>
            </a:r>
            <a:r>
              <a:rPr lang="en-US" dirty="0">
                <a:solidFill>
                  <a:srgbClr val="9B2112"/>
                </a:solidFill>
                <a:hlinkClick r:id="rId6">
                  <a:extLst>
                    <a:ext uri="{A12FA001-AC4F-418D-AE19-62706E023703}">
                      <ahyp:hlinkClr xmlns:ahyp="http://schemas.microsoft.com/office/drawing/2018/hyperlinkcolor" val="tx"/>
                    </a:ext>
                  </a:extLst>
                </a:hlinkClick>
              </a:rPr>
              <a:t>You Should Know: Questions and Answers About the Equal Pay Act</a:t>
            </a:r>
            <a:endParaRPr lang="en-US" dirty="0">
              <a:solidFill>
                <a:srgbClr val="9B2112"/>
              </a:solidFill>
            </a:endParaRPr>
          </a:p>
        </p:txBody>
      </p:sp>
      <p:pic>
        <p:nvPicPr>
          <p:cNvPr id="4" name="Picture 3">
            <a:extLst>
              <a:ext uri="{FF2B5EF4-FFF2-40B4-BE49-F238E27FC236}">
                <a16:creationId xmlns:a16="http://schemas.microsoft.com/office/drawing/2014/main" id="{2A6AD865-93BB-43D4-AEE0-F4CEADE44A3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396663" y="41006"/>
            <a:ext cx="2683524" cy="1964195"/>
          </a:xfrm>
          <a:prstGeom prst="rect">
            <a:avLst/>
          </a:prstGeom>
        </p:spPr>
      </p:pic>
      <p:sp>
        <p:nvSpPr>
          <p:cNvPr id="5" name="TextBox 4">
            <a:extLst>
              <a:ext uri="{FF2B5EF4-FFF2-40B4-BE49-F238E27FC236}">
                <a16:creationId xmlns:a16="http://schemas.microsoft.com/office/drawing/2014/main" id="{54DE174C-6E12-4465-871B-88C29809DEDF}"/>
              </a:ext>
            </a:extLst>
          </p:cNvPr>
          <p:cNvSpPr txBox="1"/>
          <p:nvPr/>
        </p:nvSpPr>
        <p:spPr>
          <a:xfrm>
            <a:off x="9083040" y="7540752"/>
            <a:ext cx="2840736" cy="369332"/>
          </a:xfrm>
          <a:prstGeom prst="rect">
            <a:avLst/>
          </a:prstGeom>
          <a:noFill/>
        </p:spPr>
        <p:txBody>
          <a:bodyPr wrap="square" rtlCol="0">
            <a:spAutoFit/>
          </a:bodyPr>
          <a:lstStyle/>
          <a:p>
            <a:r>
              <a:rPr lang="en-US" sz="900">
                <a:hlinkClick r:id="rId8" tooltip="https://www.coolcatteacher.com/10-ways-to-listen-more-talk-less-teach-well/"/>
              </a:rPr>
              <a:t>This Photo</a:t>
            </a:r>
            <a:r>
              <a:rPr lang="en-US" sz="900"/>
              <a:t> by Unknown Author is licensed under </a:t>
            </a:r>
            <a:r>
              <a:rPr lang="en-US" sz="900">
                <a:hlinkClick r:id="rId9" tooltip="https://creativecommons.org/licenses/by-nc-sa/3.0/"/>
              </a:rPr>
              <a:t>CC BY-SA-NC</a:t>
            </a:r>
            <a:endParaRPr lang="en-US" sz="900"/>
          </a:p>
        </p:txBody>
      </p:sp>
    </p:spTree>
    <p:extLst>
      <p:ext uri="{BB962C8B-B14F-4D97-AF65-F5344CB8AC3E}">
        <p14:creationId xmlns:p14="http://schemas.microsoft.com/office/powerpoint/2010/main" val="4048416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1E3A-7131-499E-8448-00D0874110CE}"/>
              </a:ext>
            </a:extLst>
          </p:cNvPr>
          <p:cNvSpPr>
            <a:spLocks noGrp="1"/>
          </p:cNvSpPr>
          <p:nvPr>
            <p:ph type="title"/>
          </p:nvPr>
        </p:nvSpPr>
        <p:spPr/>
        <p:txBody>
          <a:bodyPr/>
          <a:lstStyle/>
          <a:p>
            <a:pPr algn="ctr"/>
            <a:r>
              <a:rPr lang="en-US" b="1" dirty="0"/>
              <a:t>Check out ADA.gov and EEOC.gov</a:t>
            </a:r>
          </a:p>
        </p:txBody>
      </p:sp>
      <p:sp>
        <p:nvSpPr>
          <p:cNvPr id="3" name="Rectangle 2">
            <a:extLst>
              <a:ext uri="{FF2B5EF4-FFF2-40B4-BE49-F238E27FC236}">
                <a16:creationId xmlns:a16="http://schemas.microsoft.com/office/drawing/2014/main" id="{E3F72A55-B650-4E14-8129-B50BA8EBDC57}"/>
              </a:ext>
            </a:extLst>
          </p:cNvPr>
          <p:cNvSpPr/>
          <p:nvPr/>
        </p:nvSpPr>
        <p:spPr>
          <a:xfrm>
            <a:off x="838199" y="4245522"/>
            <a:ext cx="8521148" cy="1846659"/>
          </a:xfrm>
          <a:prstGeom prst="rect">
            <a:avLst/>
          </a:prstGeom>
        </p:spPr>
        <p:txBody>
          <a:bodyPr wrap="square">
            <a:spAutoFit/>
          </a:bodyPr>
          <a:lstStyle/>
          <a:p>
            <a:r>
              <a:rPr lang="en-US" sz="3200" dirty="0">
                <a:hlinkClick r:id="rId2"/>
              </a:rPr>
              <a:t>https://www.eeoc.gov/tips-workers-americans-disabilities-act-and-use-software-algorithms-and-artificial-intelligence</a:t>
            </a:r>
            <a:endParaRPr lang="en-US" sz="3200" dirty="0"/>
          </a:p>
          <a:p>
            <a:endParaRPr lang="en-US" dirty="0"/>
          </a:p>
        </p:txBody>
      </p:sp>
      <p:sp>
        <p:nvSpPr>
          <p:cNvPr id="4" name="Rectangle 3">
            <a:extLst>
              <a:ext uri="{FF2B5EF4-FFF2-40B4-BE49-F238E27FC236}">
                <a16:creationId xmlns:a16="http://schemas.microsoft.com/office/drawing/2014/main" id="{CB551B9E-A198-431B-B7A2-AF88931628D1}"/>
              </a:ext>
            </a:extLst>
          </p:cNvPr>
          <p:cNvSpPr/>
          <p:nvPr/>
        </p:nvSpPr>
        <p:spPr>
          <a:xfrm>
            <a:off x="838199" y="2075096"/>
            <a:ext cx="10055087" cy="2062103"/>
          </a:xfrm>
          <a:prstGeom prst="rect">
            <a:avLst/>
          </a:prstGeom>
        </p:spPr>
        <p:txBody>
          <a:bodyPr wrap="square">
            <a:spAutoFit/>
          </a:bodyPr>
          <a:lstStyle/>
          <a:p>
            <a:r>
              <a:rPr lang="en-US" sz="3200" dirty="0">
                <a:hlinkClick r:id="rId3"/>
              </a:rPr>
              <a:t>https://www.eeoc.gov/laws/guidance/americans-disabilities-act-and-use-software-algorithms-and-artificial-intelligence</a:t>
            </a:r>
            <a:endParaRPr lang="en-US" sz="3200" dirty="0"/>
          </a:p>
          <a:p>
            <a:endParaRPr lang="en-US" sz="3200" dirty="0"/>
          </a:p>
        </p:txBody>
      </p:sp>
    </p:spTree>
    <p:extLst>
      <p:ext uri="{BB962C8B-B14F-4D97-AF65-F5344CB8AC3E}">
        <p14:creationId xmlns:p14="http://schemas.microsoft.com/office/powerpoint/2010/main" val="561356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75E5-1539-42A7-8772-51998B8F9012}"/>
              </a:ext>
            </a:extLst>
          </p:cNvPr>
          <p:cNvSpPr>
            <a:spLocks noGrp="1"/>
          </p:cNvSpPr>
          <p:nvPr>
            <p:ph type="title"/>
          </p:nvPr>
        </p:nvSpPr>
        <p:spPr>
          <a:xfrm>
            <a:off x="838200" y="365125"/>
            <a:ext cx="10515600" cy="1325563"/>
          </a:xfrm>
        </p:spPr>
        <p:txBody>
          <a:bodyPr>
            <a:normAutofit/>
          </a:bodyPr>
          <a:lstStyle/>
          <a:p>
            <a:pPr algn="ctr"/>
            <a:r>
              <a:rPr lang="en-US" sz="6000" b="1" dirty="0">
                <a:solidFill>
                  <a:srgbClr val="FF0000"/>
                </a:solidFill>
                <a:latin typeface="Aharoni" panose="02010803020104030203" pitchFamily="2" charset="-79"/>
                <a:cs typeface="Aharoni" panose="02010803020104030203" pitchFamily="2" charset="-79"/>
              </a:rPr>
              <a:t>EEOC Settlements </a:t>
            </a:r>
          </a:p>
        </p:txBody>
      </p:sp>
      <p:sp>
        <p:nvSpPr>
          <p:cNvPr id="3" name="TextBox 2">
            <a:extLst>
              <a:ext uri="{FF2B5EF4-FFF2-40B4-BE49-F238E27FC236}">
                <a16:creationId xmlns:a16="http://schemas.microsoft.com/office/drawing/2014/main" id="{FB5EAF67-3BDE-483D-86EF-A2024D7080DF}"/>
              </a:ext>
            </a:extLst>
          </p:cNvPr>
          <p:cNvSpPr txBox="1"/>
          <p:nvPr/>
        </p:nvSpPr>
        <p:spPr>
          <a:xfrm>
            <a:off x="0" y="2229633"/>
            <a:ext cx="12191999" cy="4893647"/>
          </a:xfrm>
          <a:prstGeom prst="rect">
            <a:avLst/>
          </a:prstGeom>
          <a:noFill/>
        </p:spPr>
        <p:txBody>
          <a:bodyPr wrap="square" rtlCol="0">
            <a:spAutoFit/>
          </a:bodyPr>
          <a:lstStyle/>
          <a:p>
            <a:r>
              <a:rPr lang="en-US" sz="2400" dirty="0"/>
              <a:t>EEOC Sues Walmart For Disability Discrimination August 8, 2022</a:t>
            </a:r>
          </a:p>
          <a:p>
            <a:r>
              <a:rPr lang="en-US" sz="2400" dirty="0">
                <a:hlinkClick r:id="rId3"/>
              </a:rPr>
              <a:t>https://www.eeoc.gov/newsroom/eeoc-sues-walmart-disability-discrimination-1</a:t>
            </a:r>
            <a:endParaRPr lang="en-US" sz="2400" dirty="0"/>
          </a:p>
          <a:p>
            <a:r>
              <a:rPr lang="en-US" sz="2400" dirty="0"/>
              <a:t>Plains and Copperhead Pipeline Companies Reach Settlement with EEOC for $1.75 Million August 8, 2022</a:t>
            </a:r>
          </a:p>
          <a:p>
            <a:r>
              <a:rPr lang="en-US" sz="2400" dirty="0">
                <a:hlinkClick r:id="rId4"/>
              </a:rPr>
              <a:t>https://www.eeoc.gov/newsroom/plains-and-copperhead-pipeline-companies-reach-settlement-eeoc-175-million</a:t>
            </a:r>
            <a:endParaRPr lang="en-US" sz="2400" dirty="0"/>
          </a:p>
          <a:p>
            <a:r>
              <a:rPr lang="en-US" sz="2400" dirty="0"/>
              <a:t>Ring Power Settles EEOC Race Discrimination Case August 8, 2022 </a:t>
            </a:r>
          </a:p>
          <a:p>
            <a:r>
              <a:rPr lang="en-US" sz="2400" dirty="0">
                <a:hlinkClick r:id="rId5"/>
              </a:rPr>
              <a:t>https://www.eeoc.gov/newsroom/ring-power-settles-eeoc-race-discrimination-case</a:t>
            </a:r>
            <a:endParaRPr lang="en-US" sz="2400" dirty="0"/>
          </a:p>
          <a:p>
            <a:endParaRPr lang="en-US" sz="2400" dirty="0"/>
          </a:p>
          <a:p>
            <a:r>
              <a:rPr lang="en-US" sz="2400" dirty="0"/>
              <a:t>Avoid making the EEOC Newsroom  </a:t>
            </a:r>
          </a:p>
          <a:p>
            <a:endParaRPr lang="en-US" dirty="0"/>
          </a:p>
          <a:p>
            <a:endParaRPr lang="en-US" dirty="0"/>
          </a:p>
          <a:p>
            <a:endParaRPr lang="en-US" dirty="0"/>
          </a:p>
          <a:p>
            <a:endParaRPr lang="en-US" dirty="0"/>
          </a:p>
        </p:txBody>
      </p:sp>
      <p:pic>
        <p:nvPicPr>
          <p:cNvPr id="5" name="Picture 4" descr="Logo&#10;&#10;Description automatically generated">
            <a:extLst>
              <a:ext uri="{FF2B5EF4-FFF2-40B4-BE49-F238E27FC236}">
                <a16:creationId xmlns:a16="http://schemas.microsoft.com/office/drawing/2014/main" id="{AEEFFC16-A85F-4C15-8485-A4EBCD045F9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0628" y="365124"/>
            <a:ext cx="2694215" cy="1724933"/>
          </a:xfrm>
          <a:prstGeom prst="rect">
            <a:avLst/>
          </a:prstGeom>
        </p:spPr>
      </p:pic>
    </p:spTree>
    <p:extLst>
      <p:ext uri="{BB962C8B-B14F-4D97-AF65-F5344CB8AC3E}">
        <p14:creationId xmlns:p14="http://schemas.microsoft.com/office/powerpoint/2010/main" val="3970557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4EB7-706B-4BF6-A51D-3664026A9F76}"/>
              </a:ext>
            </a:extLst>
          </p:cNvPr>
          <p:cNvSpPr>
            <a:spLocks noGrp="1"/>
          </p:cNvSpPr>
          <p:nvPr>
            <p:ph type="title"/>
          </p:nvPr>
        </p:nvSpPr>
        <p:spPr/>
        <p:txBody>
          <a:bodyPr>
            <a:normAutofit/>
          </a:bodyPr>
          <a:lstStyle/>
          <a:p>
            <a:r>
              <a:rPr lang="en-US" dirty="0"/>
              <a:t>EEOC Chair Burrows  </a:t>
            </a:r>
          </a:p>
        </p:txBody>
      </p:sp>
      <p:sp>
        <p:nvSpPr>
          <p:cNvPr id="3" name="Content Placeholder 2">
            <a:extLst>
              <a:ext uri="{FF2B5EF4-FFF2-40B4-BE49-F238E27FC236}">
                <a16:creationId xmlns:a16="http://schemas.microsoft.com/office/drawing/2014/main" id="{FBAD0743-233F-4616-ACF8-91A3FF5299FF}"/>
              </a:ext>
            </a:extLst>
          </p:cNvPr>
          <p:cNvSpPr>
            <a:spLocks noGrp="1"/>
          </p:cNvSpPr>
          <p:nvPr>
            <p:ph idx="1"/>
          </p:nvPr>
        </p:nvSpPr>
        <p:spPr/>
        <p:txBody>
          <a:bodyPr>
            <a:normAutofit/>
          </a:bodyPr>
          <a:lstStyle/>
          <a:p>
            <a:r>
              <a:rPr lang="en-US" sz="3300" dirty="0"/>
              <a:t>Priorities FY 22</a:t>
            </a:r>
          </a:p>
          <a:p>
            <a:pPr lvl="1"/>
            <a:r>
              <a:rPr lang="en-US" sz="2600" dirty="0"/>
              <a:t>Pay Equity</a:t>
            </a:r>
          </a:p>
          <a:p>
            <a:pPr lvl="1"/>
            <a:r>
              <a:rPr lang="en-US" sz="2600" dirty="0"/>
              <a:t>Racial Justice &amp; Systemic Discrimination</a:t>
            </a:r>
          </a:p>
          <a:p>
            <a:pPr lvl="1"/>
            <a:r>
              <a:rPr lang="en-US" sz="2600" dirty="0"/>
              <a:t>Civil Rights &amp; The Pandemic</a:t>
            </a:r>
          </a:p>
          <a:p>
            <a:pPr lvl="1"/>
            <a:r>
              <a:rPr lang="en-US" sz="2600" dirty="0"/>
              <a:t>Retaliation</a:t>
            </a:r>
          </a:p>
          <a:p>
            <a:pPr lvl="1"/>
            <a:r>
              <a:rPr lang="en-US" sz="2600" dirty="0"/>
              <a:t>Algorithmic Fairness &amp; AI</a:t>
            </a:r>
          </a:p>
          <a:p>
            <a:pPr lvl="1"/>
            <a:r>
              <a:rPr lang="en-US" sz="2600" dirty="0"/>
              <a:t>Sexual Orientation &amp; Gender Identity</a:t>
            </a:r>
          </a:p>
          <a:p>
            <a:pPr lvl="1"/>
            <a:endParaRPr lang="en-US" sz="3300" dirty="0"/>
          </a:p>
          <a:p>
            <a:pPr marL="0" indent="0">
              <a:buNone/>
            </a:pPr>
            <a:endParaRPr lang="en-US" dirty="0"/>
          </a:p>
          <a:p>
            <a:pPr marL="0" indent="0">
              <a:buNone/>
            </a:pPr>
            <a:endParaRPr lang="en-US" b="1" dirty="0"/>
          </a:p>
        </p:txBody>
      </p:sp>
      <p:pic>
        <p:nvPicPr>
          <p:cNvPr id="4" name="Content Placeholder 4" descr="Charlotte A. Burrows, EEOC Chair&#10;">
            <a:extLst>
              <a:ext uri="{FF2B5EF4-FFF2-40B4-BE49-F238E27FC236}">
                <a16:creationId xmlns:a16="http://schemas.microsoft.com/office/drawing/2014/main" id="{D35D9755-CABE-4A49-A320-A94C09930221}"/>
              </a:ext>
            </a:extLst>
          </p:cNvPr>
          <p:cNvPicPr>
            <a:picLocks noChangeAspect="1"/>
          </p:cNvPicPr>
          <p:nvPr/>
        </p:nvPicPr>
        <p:blipFill rotWithShape="1">
          <a:blip r:embed="rId3"/>
          <a:srcRect l="3960" r="15514" b="1"/>
          <a:stretch/>
        </p:blipFill>
        <p:spPr>
          <a:xfrm>
            <a:off x="8425727" y="1463040"/>
            <a:ext cx="2033148" cy="3007895"/>
          </a:xfrm>
          <a:prstGeom prst="rect">
            <a:avLst/>
          </a:prstGeom>
          <a:effectLst/>
        </p:spPr>
      </p:pic>
    </p:spTree>
    <p:extLst>
      <p:ext uri="{BB962C8B-B14F-4D97-AF65-F5344CB8AC3E}">
        <p14:creationId xmlns:p14="http://schemas.microsoft.com/office/powerpoint/2010/main" val="33393203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B786-BAB1-4139-B558-B4050A9C885E}"/>
              </a:ext>
            </a:extLst>
          </p:cNvPr>
          <p:cNvSpPr>
            <a:spLocks noGrp="1"/>
          </p:cNvSpPr>
          <p:nvPr>
            <p:ph type="title"/>
          </p:nvPr>
        </p:nvSpPr>
        <p:spPr/>
        <p:txBody>
          <a:bodyPr>
            <a:normAutofit fontScale="90000"/>
          </a:bodyPr>
          <a:lstStyle/>
          <a:p>
            <a:r>
              <a:rPr lang="en-US" sz="5000" b="1" dirty="0">
                <a:solidFill>
                  <a:schemeClr val="accent1"/>
                </a:solidFill>
              </a:rPr>
              <a:t>Don’t forget the Chair’s HIRING INITIATIVES </a:t>
            </a:r>
            <a:endParaRPr lang="en-US" sz="5000" dirty="0">
              <a:solidFill>
                <a:schemeClr val="accent1"/>
              </a:solidFill>
            </a:endParaRPr>
          </a:p>
        </p:txBody>
      </p:sp>
      <p:sp>
        <p:nvSpPr>
          <p:cNvPr id="3" name="Content Placeholder 2">
            <a:extLst>
              <a:ext uri="{FF2B5EF4-FFF2-40B4-BE49-F238E27FC236}">
                <a16:creationId xmlns:a16="http://schemas.microsoft.com/office/drawing/2014/main" id="{04ECEEFB-5E68-40F3-A06D-B0BF0848D9F9}"/>
              </a:ext>
            </a:extLst>
          </p:cNvPr>
          <p:cNvSpPr>
            <a:spLocks noGrp="1"/>
          </p:cNvSpPr>
          <p:nvPr>
            <p:ph idx="1"/>
          </p:nvPr>
        </p:nvSpPr>
        <p:spPr>
          <a:xfrm>
            <a:off x="619328" y="2793990"/>
            <a:ext cx="10953344" cy="4351338"/>
          </a:xfrm>
        </p:spPr>
        <p:txBody>
          <a:bodyPr/>
          <a:lstStyle/>
          <a:p>
            <a:r>
              <a:rPr lang="en-US" sz="4800" dirty="0">
                <a:solidFill>
                  <a:schemeClr val="accent1"/>
                </a:solidFill>
              </a:rPr>
              <a:t>Please share resources, research and ideas at: </a:t>
            </a:r>
          </a:p>
          <a:p>
            <a:pPr lvl="1"/>
            <a:r>
              <a:rPr lang="en-US" sz="4500" u="sng" dirty="0">
                <a:solidFill>
                  <a:schemeClr val="accent1"/>
                </a:solidFill>
                <a:hlinkClick r:id="rId3">
                  <a:extLst>
                    <a:ext uri="{A12FA001-AC4F-418D-AE19-62706E023703}">
                      <ahyp:hlinkClr xmlns:ahyp="http://schemas.microsoft.com/office/drawing/2018/hyperlinkcolor" val="tx"/>
                    </a:ext>
                  </a:extLst>
                </a:hlinkClick>
              </a:rPr>
              <a:t>HIRE-initiative@eeoc.gov</a:t>
            </a:r>
            <a:r>
              <a:rPr lang="en-US" sz="4500" dirty="0">
                <a:solidFill>
                  <a:schemeClr val="accent1"/>
                </a:solidFill>
              </a:rPr>
              <a:t> &amp;</a:t>
            </a:r>
          </a:p>
          <a:p>
            <a:pPr lvl="1"/>
            <a:r>
              <a:rPr lang="en-US" sz="4800" u="sng" dirty="0">
                <a:solidFill>
                  <a:schemeClr val="accent1"/>
                </a:solidFill>
                <a:hlinkClick r:id="rId4">
                  <a:extLst>
                    <a:ext uri="{A12FA001-AC4F-418D-AE19-62706E023703}">
                      <ahyp:hlinkClr xmlns:ahyp="http://schemas.microsoft.com/office/drawing/2018/hyperlinkcolor" val="tx"/>
                    </a:ext>
                  </a:extLst>
                </a:hlinkClick>
              </a:rPr>
              <a:t>HIRE-initiative@dol.gov</a:t>
            </a:r>
            <a:r>
              <a:rPr lang="en-US" sz="4800" dirty="0">
                <a:solidFill>
                  <a:schemeClr val="accent1"/>
                </a:solidFill>
              </a:rPr>
              <a:t>.</a:t>
            </a:r>
          </a:p>
          <a:p>
            <a:endParaRPr lang="en-US" dirty="0"/>
          </a:p>
        </p:txBody>
      </p:sp>
      <p:pic>
        <p:nvPicPr>
          <p:cNvPr id="4" name="Picture 3" descr="Text&#10;&#10;Description automatically generated">
            <a:extLst>
              <a:ext uri="{FF2B5EF4-FFF2-40B4-BE49-F238E27FC236}">
                <a16:creationId xmlns:a16="http://schemas.microsoft.com/office/drawing/2014/main" id="{FEFFC26E-9E65-4A78-A286-DCBADF6394B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95782" y="4163359"/>
            <a:ext cx="3476890" cy="2329516"/>
          </a:xfrm>
          <a:prstGeom prst="rect">
            <a:avLst/>
          </a:prstGeom>
        </p:spPr>
      </p:pic>
    </p:spTree>
    <p:extLst>
      <p:ext uri="{BB962C8B-B14F-4D97-AF65-F5344CB8AC3E}">
        <p14:creationId xmlns:p14="http://schemas.microsoft.com/office/powerpoint/2010/main" val="2581858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E830C-29BD-4EE6-820C-05B9EE198D65}"/>
              </a:ext>
            </a:extLst>
          </p:cNvPr>
          <p:cNvSpPr>
            <a:spLocks noGrp="1"/>
          </p:cNvSpPr>
          <p:nvPr>
            <p:ph type="title"/>
          </p:nvPr>
        </p:nvSpPr>
        <p:spPr/>
        <p:txBody>
          <a:bodyPr/>
          <a:lstStyle/>
          <a:p>
            <a:r>
              <a:rPr lang="en-US" dirty="0"/>
              <a:t>Knocking Down Walls: Discrimination and Harassment in Construction  </a:t>
            </a:r>
          </a:p>
        </p:txBody>
      </p:sp>
      <p:sp>
        <p:nvSpPr>
          <p:cNvPr id="3" name="Content Placeholder 2">
            <a:extLst>
              <a:ext uri="{FF2B5EF4-FFF2-40B4-BE49-F238E27FC236}">
                <a16:creationId xmlns:a16="http://schemas.microsoft.com/office/drawing/2014/main" id="{030C5C01-EF01-4D58-AD4B-444803687B29}"/>
              </a:ext>
            </a:extLst>
          </p:cNvPr>
          <p:cNvSpPr>
            <a:spLocks noGrp="1"/>
          </p:cNvSpPr>
          <p:nvPr>
            <p:ph idx="1"/>
          </p:nvPr>
        </p:nvSpPr>
        <p:spPr/>
        <p:txBody>
          <a:bodyPr/>
          <a:lstStyle/>
          <a:p>
            <a:endParaRPr lang="en-US" dirty="0"/>
          </a:p>
          <a:p>
            <a:r>
              <a:rPr lang="en-US" dirty="0"/>
              <a:t>EEOC Hearing was held on May 17, 2022.  U.S. Equal Employment Opportunity Commission (EEOC) held a meeting to examine discrimination based on race, national origin.  Women and minorities in non-traditional roles  </a:t>
            </a:r>
          </a:p>
          <a:p>
            <a:endParaRPr lang="en-US" dirty="0"/>
          </a:p>
          <a:p>
            <a:r>
              <a:rPr lang="en-US" dirty="0">
                <a:hlinkClick r:id="rId2"/>
              </a:rPr>
              <a:t>https://www.youtube.com/watch?v=qwtVrzSHSXY</a:t>
            </a:r>
            <a:endParaRPr lang="en-US" dirty="0"/>
          </a:p>
          <a:p>
            <a:endParaRPr lang="en-US" dirty="0"/>
          </a:p>
        </p:txBody>
      </p:sp>
    </p:spTree>
    <p:extLst>
      <p:ext uri="{BB962C8B-B14F-4D97-AF65-F5344CB8AC3E}">
        <p14:creationId xmlns:p14="http://schemas.microsoft.com/office/powerpoint/2010/main" val="2917565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7D06-D0D1-4BE6-A78A-9E997A9449ED}"/>
              </a:ext>
            </a:extLst>
          </p:cNvPr>
          <p:cNvSpPr>
            <a:spLocks noGrp="1"/>
          </p:cNvSpPr>
          <p:nvPr>
            <p:ph type="title"/>
          </p:nvPr>
        </p:nvSpPr>
        <p:spPr>
          <a:xfrm>
            <a:off x="838200" y="365125"/>
            <a:ext cx="10515600" cy="1325563"/>
          </a:xfrm>
        </p:spPr>
        <p:txBody>
          <a:bodyPr/>
          <a:lstStyle/>
          <a:p>
            <a:r>
              <a:rPr lang="en-US"/>
              <a:t>Skills Based Hiring: Removing Barriers and Paving Pathways to Inclusive Workforce </a:t>
            </a:r>
            <a:endParaRPr lang="en-US" dirty="0"/>
          </a:p>
        </p:txBody>
      </p:sp>
      <p:sp>
        <p:nvSpPr>
          <p:cNvPr id="3" name="Content Placeholder 2">
            <a:extLst>
              <a:ext uri="{FF2B5EF4-FFF2-40B4-BE49-F238E27FC236}">
                <a16:creationId xmlns:a16="http://schemas.microsoft.com/office/drawing/2014/main" id="{E9F61AA9-51E7-4CEB-AA64-EE0B26E40A94}"/>
              </a:ext>
            </a:extLst>
          </p:cNvPr>
          <p:cNvSpPr>
            <a:spLocks noGrp="1"/>
          </p:cNvSpPr>
          <p:nvPr>
            <p:ph idx="1"/>
          </p:nvPr>
        </p:nvSpPr>
        <p:spPr>
          <a:xfrm>
            <a:off x="838200" y="1825625"/>
            <a:ext cx="10515600" cy="4351338"/>
          </a:xfrm>
        </p:spPr>
        <p:txBody>
          <a:bodyPr/>
          <a:lstStyle/>
          <a:p>
            <a:r>
              <a:rPr lang="en-US" dirty="0"/>
              <a:t>EEOC roundtable discussion was held on June 28 , 2022.  U.S. Equal Employment Opportunity Commission (EEOC) with the OFCCP examined hiring and recruiting practices. </a:t>
            </a:r>
          </a:p>
          <a:p>
            <a:endParaRPr lang="en-US" u="sng" dirty="0">
              <a:hlinkClick r:id="rId3"/>
            </a:endParaRPr>
          </a:p>
          <a:p>
            <a:endParaRPr lang="en-US" u="sng" dirty="0">
              <a:hlinkClick r:id="rId3"/>
            </a:endParaRPr>
          </a:p>
          <a:p>
            <a:r>
              <a:rPr lang="en-US" sz="3600" u="sng" dirty="0">
                <a:hlinkClick r:id="rId3"/>
              </a:rPr>
              <a:t>https://youtu.be/NrJmgxy8Zhc</a:t>
            </a:r>
            <a:r>
              <a:rPr lang="en-US" sz="3600" dirty="0"/>
              <a:t> </a:t>
            </a:r>
          </a:p>
          <a:p>
            <a:endParaRPr lang="en-US" dirty="0"/>
          </a:p>
        </p:txBody>
      </p:sp>
      <p:pic>
        <p:nvPicPr>
          <p:cNvPr id="5" name="Picture 4" descr="A picture containing text, clipart&#10;&#10;Description automatically generated">
            <a:extLst>
              <a:ext uri="{FF2B5EF4-FFF2-40B4-BE49-F238E27FC236}">
                <a16:creationId xmlns:a16="http://schemas.microsoft.com/office/drawing/2014/main" id="{02DBB957-1515-4766-AB42-8D65ABB40C5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76457" y="3428999"/>
            <a:ext cx="5214258" cy="3343275"/>
          </a:xfrm>
          <a:prstGeom prst="rect">
            <a:avLst/>
          </a:prstGeom>
        </p:spPr>
      </p:pic>
    </p:spTree>
    <p:extLst>
      <p:ext uri="{BB962C8B-B14F-4D97-AF65-F5344CB8AC3E}">
        <p14:creationId xmlns:p14="http://schemas.microsoft.com/office/powerpoint/2010/main" val="2779091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C474-A476-4340-8B07-E296A8F46D9D}"/>
              </a:ext>
            </a:extLst>
          </p:cNvPr>
          <p:cNvSpPr>
            <a:spLocks noGrp="1"/>
          </p:cNvSpPr>
          <p:nvPr>
            <p:ph type="title"/>
          </p:nvPr>
        </p:nvSpPr>
        <p:spPr/>
        <p:txBody>
          <a:bodyPr/>
          <a:lstStyle/>
          <a:p>
            <a:r>
              <a:rPr lang="en-US" dirty="0">
                <a:solidFill>
                  <a:schemeClr val="accent1">
                    <a:lumMod val="75000"/>
                  </a:schemeClr>
                </a:solidFill>
              </a:rPr>
              <a:t>Hiring Initiative to Reimagine Equity</a:t>
            </a:r>
          </a:p>
        </p:txBody>
      </p:sp>
      <p:sp>
        <p:nvSpPr>
          <p:cNvPr id="3" name="Content Placeholder 2">
            <a:extLst>
              <a:ext uri="{FF2B5EF4-FFF2-40B4-BE49-F238E27FC236}">
                <a16:creationId xmlns:a16="http://schemas.microsoft.com/office/drawing/2014/main" id="{1A02C332-E312-4B48-A6D1-66E4939133CA}"/>
              </a:ext>
            </a:extLst>
          </p:cNvPr>
          <p:cNvSpPr>
            <a:spLocks noGrp="1"/>
          </p:cNvSpPr>
          <p:nvPr>
            <p:ph idx="1"/>
          </p:nvPr>
        </p:nvSpPr>
        <p:spPr>
          <a:xfrm>
            <a:off x="622570" y="893618"/>
            <a:ext cx="10953344" cy="5150274"/>
          </a:xfrm>
        </p:spPr>
        <p:txBody>
          <a:bodyPr>
            <a:normAutofit/>
          </a:bodyPr>
          <a:lstStyle/>
          <a:p>
            <a:endParaRPr lang="en-US" sz="2800" dirty="0"/>
          </a:p>
          <a:p>
            <a:pPr marL="0" indent="0">
              <a:buNone/>
            </a:pPr>
            <a:r>
              <a:rPr lang="en-US" sz="2800" b="1" dirty="0">
                <a:solidFill>
                  <a:schemeClr val="accent1">
                    <a:lumMod val="75000"/>
                  </a:schemeClr>
                </a:solidFill>
              </a:rPr>
              <a:t>Identifying strategies to remove hiring barriers </a:t>
            </a:r>
            <a:r>
              <a:rPr lang="en-US" sz="2800" dirty="0">
                <a:solidFill>
                  <a:schemeClr val="accent1">
                    <a:lumMod val="75000"/>
                  </a:schemeClr>
                </a:solidFill>
              </a:rPr>
              <a:t>due to race, color, ethnicity, gender, LGBTQ+ status, religion, disability, age and veteran status.</a:t>
            </a:r>
          </a:p>
          <a:p>
            <a:endParaRPr lang="en-US" sz="2800" dirty="0"/>
          </a:p>
          <a:p>
            <a:r>
              <a:rPr lang="en-US" sz="2800" dirty="0"/>
              <a:t>Today, our economy is rebounding and continuing to add jobs, but many communities still face high levels of unemployment. HIRE will work to inform workplace DEIA initiatives by developing a better understanding among employers of the needs and challenges faced by various underrepresented communities. Especially now, as employers confront changing labor market dynamics, many are searching for strategies to recruit and hire from new and diverse talent sources. </a:t>
            </a:r>
          </a:p>
          <a:p>
            <a:endParaRPr lang="en-US" sz="2800" dirty="0"/>
          </a:p>
          <a:p>
            <a:endParaRPr lang="en-US" dirty="0"/>
          </a:p>
        </p:txBody>
      </p:sp>
    </p:spTree>
    <p:extLst>
      <p:ext uri="{BB962C8B-B14F-4D97-AF65-F5344CB8AC3E}">
        <p14:creationId xmlns:p14="http://schemas.microsoft.com/office/powerpoint/2010/main" val="2803588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41CE158D-ABE1-4393-B8ED-366B536D01D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7093"/>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5918B03B-7798-4144-A70C-D0DEC1FD88F5}"/>
              </a:ext>
            </a:extLst>
          </p:cNvPr>
          <p:cNvSpPr>
            <a:spLocks noGrp="1"/>
          </p:cNvSpPr>
          <p:nvPr>
            <p:ph idx="1"/>
          </p:nvPr>
        </p:nvSpPr>
        <p:spPr>
          <a:xfrm>
            <a:off x="6486525" y="185738"/>
            <a:ext cx="5872163" cy="6672252"/>
          </a:xfrm>
        </p:spPr>
        <p:txBody>
          <a:bodyPr>
            <a:normAutofit/>
          </a:bodyPr>
          <a:lstStyle/>
          <a:p>
            <a:endParaRPr lang="en-US" sz="4000" b="1" dirty="0"/>
          </a:p>
          <a:p>
            <a:r>
              <a:rPr lang="en-US" sz="4000" b="1" dirty="0"/>
              <a:t>Job Advertisements</a:t>
            </a:r>
          </a:p>
          <a:p>
            <a:r>
              <a:rPr lang="en-US" sz="4000" b="1" dirty="0"/>
              <a:t>Recruitment</a:t>
            </a:r>
          </a:p>
          <a:p>
            <a:r>
              <a:rPr lang="en-US" sz="4000" b="1" dirty="0"/>
              <a:t>Application &amp; Hiring</a:t>
            </a:r>
          </a:p>
          <a:p>
            <a:r>
              <a:rPr lang="en-US" sz="4000" b="1" dirty="0"/>
              <a:t>Background Checks</a:t>
            </a:r>
          </a:p>
          <a:p>
            <a:r>
              <a:rPr lang="en-US" sz="4000" b="1" dirty="0"/>
              <a:t>Job Referrals</a:t>
            </a:r>
          </a:p>
          <a:p>
            <a:r>
              <a:rPr lang="en-US" sz="4000" b="1" dirty="0"/>
              <a:t>Job Assignments &amp; Promotions</a:t>
            </a:r>
          </a:p>
          <a:p>
            <a:r>
              <a:rPr lang="en-US" sz="4000" b="1" dirty="0"/>
              <a:t>Pay And Benefits</a:t>
            </a:r>
          </a:p>
          <a:p>
            <a:endParaRPr lang="en-US" sz="2000" dirty="0"/>
          </a:p>
        </p:txBody>
      </p:sp>
    </p:spTree>
    <p:extLst>
      <p:ext uri="{BB962C8B-B14F-4D97-AF65-F5344CB8AC3E}">
        <p14:creationId xmlns:p14="http://schemas.microsoft.com/office/powerpoint/2010/main" val="7762399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3261DD-1C1D-46F3-8566-652661BAF02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36810" y="2173567"/>
            <a:ext cx="5897882" cy="3920306"/>
          </a:xfrm>
          <a:prstGeom prst="rect">
            <a:avLst/>
          </a:prstGeom>
        </p:spPr>
      </p:pic>
      <p:sp>
        <p:nvSpPr>
          <p:cNvPr id="2" name="Title 1">
            <a:extLst>
              <a:ext uri="{FF2B5EF4-FFF2-40B4-BE49-F238E27FC236}">
                <a16:creationId xmlns:a16="http://schemas.microsoft.com/office/drawing/2014/main" id="{5C5D3BA0-99CE-44AE-BADE-B20D2C4769EB}"/>
              </a:ext>
            </a:extLst>
          </p:cNvPr>
          <p:cNvSpPr>
            <a:spLocks noGrp="1"/>
          </p:cNvSpPr>
          <p:nvPr>
            <p:ph type="title"/>
          </p:nvPr>
        </p:nvSpPr>
        <p:spPr>
          <a:xfrm>
            <a:off x="514184" y="137163"/>
            <a:ext cx="10716369" cy="1907680"/>
          </a:xfrm>
        </p:spPr>
        <p:txBody>
          <a:bodyPr/>
          <a:lstStyle/>
          <a:p>
            <a:pPr algn="ctr"/>
            <a:r>
              <a:rPr lang="en-US" b="1" dirty="0"/>
              <a:t>U.S. EEOC and U.S. Department of Justice Warn against Disability Discrimination</a:t>
            </a:r>
            <a:br>
              <a:rPr lang="en-US" b="1" dirty="0"/>
            </a:br>
            <a:endParaRPr lang="en-US" dirty="0"/>
          </a:p>
        </p:txBody>
      </p:sp>
      <p:sp>
        <p:nvSpPr>
          <p:cNvPr id="3" name="Text Placeholder 2">
            <a:extLst>
              <a:ext uri="{FF2B5EF4-FFF2-40B4-BE49-F238E27FC236}">
                <a16:creationId xmlns:a16="http://schemas.microsoft.com/office/drawing/2014/main" id="{73125807-14AD-4FCF-9D90-0FE93FDD4A18}"/>
              </a:ext>
            </a:extLst>
          </p:cNvPr>
          <p:cNvSpPr>
            <a:spLocks noGrp="1"/>
          </p:cNvSpPr>
          <p:nvPr>
            <p:ph type="body" idx="1"/>
          </p:nvPr>
        </p:nvSpPr>
        <p:spPr>
          <a:xfrm>
            <a:off x="371061" y="2127850"/>
            <a:ext cx="11449878" cy="6474549"/>
          </a:xfrm>
        </p:spPr>
        <p:txBody>
          <a:bodyPr>
            <a:normAutofit lnSpcReduction="10000"/>
          </a:bodyPr>
          <a:lstStyle/>
          <a:p>
            <a:r>
              <a:rPr lang="en-US" dirty="0">
                <a:highlight>
                  <a:srgbClr val="FFFF00"/>
                </a:highlight>
              </a:rPr>
              <a:t>On May 12, 2022</a:t>
            </a:r>
          </a:p>
          <a:p>
            <a:r>
              <a:rPr lang="en-US" dirty="0">
                <a:highlight>
                  <a:srgbClr val="FFFF00"/>
                </a:highlight>
              </a:rPr>
              <a:t>Employers’ Use of Artificial Intelligence Tools Can Violate the Americans with Disabilities Act</a:t>
            </a:r>
          </a:p>
          <a:p>
            <a:endParaRPr lang="en-US" dirty="0">
              <a:highlight>
                <a:srgbClr val="FFFF00"/>
              </a:highlight>
            </a:endParaRPr>
          </a:p>
          <a:p>
            <a:endParaRPr lang="en-US" dirty="0">
              <a:highlight>
                <a:srgbClr val="FFFF00"/>
              </a:highlight>
            </a:endParaRPr>
          </a:p>
          <a:p>
            <a:endParaRPr lang="en-US" dirty="0">
              <a:highlight>
                <a:srgbClr val="FFFF00"/>
              </a:highlight>
            </a:endParaRPr>
          </a:p>
          <a:p>
            <a:r>
              <a:rPr lang="en-US" dirty="0">
                <a:highlight>
                  <a:srgbClr val="FFFF00"/>
                </a:highlight>
              </a:rPr>
              <a:t>WASHINGTON – The U.S. Equal Employment Opportunity Commission (EEOC) and the U.S. Department of Justice (DOJ) each released a technical assistance document about disability discrimination when employers use artificial intelligence (AI) and other software tools to make employment decisions</a:t>
            </a:r>
          </a:p>
          <a:p>
            <a:endParaRPr lang="en-US" dirty="0"/>
          </a:p>
          <a:p>
            <a:endParaRPr lang="en-US" dirty="0"/>
          </a:p>
          <a:p>
            <a:r>
              <a:rPr lang="en-US" dirty="0">
                <a:hlinkClick r:id="rId5"/>
              </a:rPr>
              <a:t>https://www.eeoc.gov/laws/guidance/americans-disabilities-act-and-use-software-algorithms-and-artificial-intelligence</a:t>
            </a:r>
            <a:endParaRPr lang="en-US" dirty="0"/>
          </a:p>
          <a:p>
            <a:endParaRPr lang="en-US" dirty="0"/>
          </a:p>
          <a:p>
            <a:endParaRPr lang="en-US" dirty="0"/>
          </a:p>
        </p:txBody>
      </p:sp>
    </p:spTree>
    <p:extLst>
      <p:ext uri="{BB962C8B-B14F-4D97-AF65-F5344CB8AC3E}">
        <p14:creationId xmlns:p14="http://schemas.microsoft.com/office/powerpoint/2010/main" val="1853057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9B643-E433-4A26-A07B-1C9795F38E3E}"/>
              </a:ext>
            </a:extLst>
          </p:cNvPr>
          <p:cNvSpPr>
            <a:spLocks noGrp="1"/>
          </p:cNvSpPr>
          <p:nvPr>
            <p:ph type="title"/>
          </p:nvPr>
        </p:nvSpPr>
        <p:spPr>
          <a:xfrm>
            <a:off x="0" y="0"/>
            <a:ext cx="12192000" cy="1594739"/>
          </a:xfrm>
        </p:spPr>
        <p:txBody>
          <a:bodyPr>
            <a:normAutofit fontScale="90000"/>
          </a:bodyPr>
          <a:lstStyle/>
          <a:p>
            <a:br>
              <a:rPr lang="en-US" dirty="0"/>
            </a:br>
            <a:r>
              <a:rPr lang="en-US" dirty="0"/>
              <a:t>Tips For Workers: </a:t>
            </a:r>
            <a:br>
              <a:rPr lang="en-US" dirty="0"/>
            </a:br>
            <a:r>
              <a:rPr lang="en-US" dirty="0"/>
              <a:t>Disability Discrimination and the Use of Software</a:t>
            </a:r>
          </a:p>
        </p:txBody>
      </p:sp>
      <p:pic>
        <p:nvPicPr>
          <p:cNvPr id="1026" name="Picture 1" descr="image002">
            <a:extLst>
              <a:ext uri="{FF2B5EF4-FFF2-40B4-BE49-F238E27FC236}">
                <a16:creationId xmlns:a16="http://schemas.microsoft.com/office/drawing/2014/main" id="{E1204F22-E970-47B2-B326-A5A45AD72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327" y="2310638"/>
            <a:ext cx="46990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9D51642-109C-45C0-88DE-3259944FB4DE}"/>
              </a:ext>
            </a:extLst>
          </p:cNvPr>
          <p:cNvSpPr/>
          <p:nvPr/>
        </p:nvSpPr>
        <p:spPr>
          <a:xfrm>
            <a:off x="633984" y="3244334"/>
            <a:ext cx="6731883" cy="707886"/>
          </a:xfrm>
          <a:prstGeom prst="rect">
            <a:avLst/>
          </a:prstGeom>
        </p:spPr>
        <p:txBody>
          <a:bodyPr wrap="square">
            <a:spAutoFit/>
          </a:bodyPr>
          <a:lstStyle/>
          <a:p>
            <a:r>
              <a:rPr lang="en-US" sz="4000" u="sng" dirty="0">
                <a:solidFill>
                  <a:srgbClr val="0563C1"/>
                </a:solidFill>
                <a:latin typeface="Calibri" panose="020F0502020204030204" pitchFamily="34" charset="0"/>
                <a:ea typeface="Calibri" panose="020F0502020204030204" pitchFamily="34" charset="0"/>
                <a:hlinkClick r:id="rId4"/>
              </a:rPr>
              <a:t>https://www.eeoc.gov/ai</a:t>
            </a:r>
            <a:endParaRPr lang="en-US" sz="4000" dirty="0"/>
          </a:p>
        </p:txBody>
      </p:sp>
    </p:spTree>
    <p:extLst>
      <p:ext uri="{BB962C8B-B14F-4D97-AF65-F5344CB8AC3E}">
        <p14:creationId xmlns:p14="http://schemas.microsoft.com/office/powerpoint/2010/main" val="807724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5F6F1AE77D8C4A9342669D7DECC8BF" ma:contentTypeVersion="14" ma:contentTypeDescription="Create a new document." ma:contentTypeScope="" ma:versionID="18fc150c18fcb6f46e26b7f8f7c8083b">
  <xsd:schema xmlns:xsd="http://www.w3.org/2001/XMLSchema" xmlns:xs="http://www.w3.org/2001/XMLSchema" xmlns:p="http://schemas.microsoft.com/office/2006/metadata/properties" xmlns:ns3="df434566-cce9-4d77-99ab-6b44ed1bd69f" xmlns:ns4="765d6476-7e59-49bf-a570-b4e4cebb3030" targetNamespace="http://schemas.microsoft.com/office/2006/metadata/properties" ma:root="true" ma:fieldsID="93d15ad912136b0b9370233af2113ae1" ns3:_="" ns4:_="">
    <xsd:import namespace="df434566-cce9-4d77-99ab-6b44ed1bd69f"/>
    <xsd:import namespace="765d6476-7e59-49bf-a570-b4e4cebb30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434566-cce9-4d77-99ab-6b44ed1bd6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5d6476-7e59-49bf-a570-b4e4cebb303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6B250-1764-4618-94F7-6A18E77E6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434566-cce9-4d77-99ab-6b44ed1bd69f"/>
    <ds:schemaRef ds:uri="765d6476-7e59-49bf-a570-b4e4cebb3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C82BC-9407-4846-8022-558E12FFDE88}">
  <ds:schemaRefs>
    <ds:schemaRef ds:uri="http://purl.org/dc/terms/"/>
    <ds:schemaRef ds:uri="df434566-cce9-4d77-99ab-6b44ed1bd69f"/>
    <ds:schemaRef ds:uri="http://schemas.microsoft.com/office/2006/documentManagement/types"/>
    <ds:schemaRef ds:uri="http://schemas.microsoft.com/office/infopath/2007/PartnerControls"/>
    <ds:schemaRef ds:uri="765d6476-7e59-49bf-a570-b4e4cebb3030"/>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8DA9C38-84CD-4676-9F8C-D6D00ABCC7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428</TotalTime>
  <Words>1183</Words>
  <Application>Microsoft Office PowerPoint</Application>
  <PresentationFormat>Widescreen</PresentationFormat>
  <Paragraphs>122</Paragraphs>
  <Slides>14</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Aharoni</vt:lpstr>
      <vt:lpstr>Arial</vt:lpstr>
      <vt:lpstr>Calibri</vt:lpstr>
      <vt:lpstr>Calibri Light</vt:lpstr>
      <vt:lpstr>Franklin Gothic Heavy</vt:lpstr>
      <vt:lpstr>Source Sans Pro Web</vt:lpstr>
      <vt:lpstr>Wingdings 3</vt:lpstr>
      <vt:lpstr>Office Theme</vt:lpstr>
      <vt:lpstr>3_Custom Design</vt:lpstr>
      <vt:lpstr>4_Custom Design</vt:lpstr>
      <vt:lpstr>EEOC UPDATE  </vt:lpstr>
      <vt:lpstr>EEOC Chair Burrows  </vt:lpstr>
      <vt:lpstr>Don’t forget the Chair’s HIRING INITIATIVES </vt:lpstr>
      <vt:lpstr>Knocking Down Walls: Discrimination and Harassment in Construction  </vt:lpstr>
      <vt:lpstr>Skills Based Hiring: Removing Barriers and Paving Pathways to Inclusive Workforce </vt:lpstr>
      <vt:lpstr>Hiring Initiative to Reimagine Equity</vt:lpstr>
      <vt:lpstr>PowerPoint Presentation</vt:lpstr>
      <vt:lpstr>U.S. EEOC and U.S. Department of Justice Warn against Disability Discrimination </vt:lpstr>
      <vt:lpstr> Tips For Workers:  Disability Discrimination and the Use of Software</vt:lpstr>
      <vt:lpstr>Look At Your Hiring and Promotion Polices </vt:lpstr>
      <vt:lpstr>EEOC Updated Information</vt:lpstr>
      <vt:lpstr>Where can I find more information? </vt:lpstr>
      <vt:lpstr>Check out ADA.gov and EEOC.gov</vt:lpstr>
      <vt:lpstr>EEOC Settlements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EEOC UPDATE  </dc:title>
  <dc:creator>TONYA LENNOX</dc:creator>
  <cp:lastModifiedBy>ROBERT MCMEEKIN</cp:lastModifiedBy>
  <cp:revision>1</cp:revision>
  <dcterms:created xsi:type="dcterms:W3CDTF">2022-04-14T15:51:47Z</dcterms:created>
  <dcterms:modified xsi:type="dcterms:W3CDTF">2022-08-18T17:11:16Z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0x010100355F6F1AE77D8C4A9342669D7DECC8BF</vt:lpwstr>
  </property>
</Properties>
</file>